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5" r:id="rId3"/>
    <p:sldId id="261" r:id="rId4"/>
    <p:sldId id="276" r:id="rId5"/>
    <p:sldId id="277" r:id="rId6"/>
    <p:sldId id="273" r:id="rId7"/>
    <p:sldId id="260" r:id="rId8"/>
    <p:sldId id="263" r:id="rId9"/>
    <p:sldId id="265" r:id="rId10"/>
    <p:sldId id="284" r:id="rId11"/>
    <p:sldId id="266" r:id="rId12"/>
    <p:sldId id="285" r:id="rId13"/>
    <p:sldId id="281" r:id="rId14"/>
    <p:sldId id="264" r:id="rId15"/>
    <p:sldId id="286" r:id="rId16"/>
    <p:sldId id="282" r:id="rId17"/>
    <p:sldId id="267" r:id="rId18"/>
    <p:sldId id="268" r:id="rId19"/>
    <p:sldId id="287" r:id="rId20"/>
    <p:sldId id="288" r:id="rId21"/>
    <p:sldId id="270" r:id="rId22"/>
    <p:sldId id="290" r:id="rId23"/>
    <p:sldId id="272"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4" autoAdjust="0"/>
    <p:restoredTop sz="94710"/>
  </p:normalViewPr>
  <p:slideViewPr>
    <p:cSldViewPr snapToGrid="0" snapToObjects="1">
      <p:cViewPr>
        <p:scale>
          <a:sx n="125" d="100"/>
          <a:sy n="125" d="100"/>
        </p:scale>
        <p:origin x="608" y="63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2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BA545-9699-E345-A8B7-0BA6FA01A537}" type="datetimeFigureOut">
              <a:rPr lang="en-US" smtClean="0"/>
              <a:t>4/22/20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4775C-ED0B-5A4D-B482-26888313EE59}" type="slidenum">
              <a:rPr lang="en-US" smtClean="0"/>
              <a:t>‹#›</a:t>
            </a:fld>
            <a:endParaRPr lang="en-US"/>
          </a:p>
        </p:txBody>
      </p:sp>
    </p:spTree>
    <p:extLst>
      <p:ext uri="{BB962C8B-B14F-4D97-AF65-F5344CB8AC3E}">
        <p14:creationId xmlns:p14="http://schemas.microsoft.com/office/powerpoint/2010/main" val="57846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4775C-ED0B-5A4D-B482-26888313EE59}" type="slidenum">
              <a:rPr lang="en-US" smtClean="0"/>
              <a:t>1</a:t>
            </a:fld>
            <a:endParaRPr lang="en-US"/>
          </a:p>
        </p:txBody>
      </p:sp>
    </p:spTree>
    <p:extLst>
      <p:ext uri="{BB962C8B-B14F-4D97-AF65-F5344CB8AC3E}">
        <p14:creationId xmlns:p14="http://schemas.microsoft.com/office/powerpoint/2010/main" val="119395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F4775C-ED0B-5A4D-B482-26888313EE59}" type="slidenum">
              <a:rPr lang="en-US" smtClean="0"/>
              <a:t>14</a:t>
            </a:fld>
            <a:endParaRPr lang="en-US"/>
          </a:p>
        </p:txBody>
      </p:sp>
    </p:spTree>
    <p:extLst>
      <p:ext uri="{BB962C8B-B14F-4D97-AF65-F5344CB8AC3E}">
        <p14:creationId xmlns:p14="http://schemas.microsoft.com/office/powerpoint/2010/main" val="1546714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B22A2-EE33-8247-9DFF-8FCF538DB1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66AA82-DA08-B74D-8614-43FE0F3A5F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426107-0369-8844-94F7-FDE0D15D98CB}"/>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5" name="Footer Placeholder 4">
            <a:extLst>
              <a:ext uri="{FF2B5EF4-FFF2-40B4-BE49-F238E27FC236}">
                <a16:creationId xmlns:a16="http://schemas.microsoft.com/office/drawing/2014/main" id="{A855A2C9-A7CF-604B-8EF1-054E2AC2C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64B64-DCA3-F34E-805C-9B57394A958C}"/>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256729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2705-0129-3C49-A9BA-08BE0E2543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180870-2029-7B47-B5A9-78A9D9D0CC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D0054-BD36-384E-AA21-B8D90DD686E5}"/>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5" name="Footer Placeholder 4">
            <a:extLst>
              <a:ext uri="{FF2B5EF4-FFF2-40B4-BE49-F238E27FC236}">
                <a16:creationId xmlns:a16="http://schemas.microsoft.com/office/drawing/2014/main" id="{D3671BF9-E051-7C4E-97FF-384824463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43A40-6569-5C4F-9EF8-71A412871386}"/>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121860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B908A-4E7A-B34F-991B-BDD8C12249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2BC07B-61F8-8E43-B13F-8453BA0DA3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AAFC3-C6D6-D54B-9B20-2F70C855E39F}"/>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5" name="Footer Placeholder 4">
            <a:extLst>
              <a:ext uri="{FF2B5EF4-FFF2-40B4-BE49-F238E27FC236}">
                <a16:creationId xmlns:a16="http://schemas.microsoft.com/office/drawing/2014/main" id="{4F600AA2-57A2-5241-BFE3-A3E8625E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ADFCE-9C9F-5C4D-84DB-42D18FD52FED}"/>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281041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AF18-8320-0A43-8591-D43F82CD7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9B3862-7750-5B4D-9A4A-9CE0B5C98A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B3A17-8BFA-7C4F-8432-45A79B154E9A}"/>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5" name="Footer Placeholder 4">
            <a:extLst>
              <a:ext uri="{FF2B5EF4-FFF2-40B4-BE49-F238E27FC236}">
                <a16:creationId xmlns:a16="http://schemas.microsoft.com/office/drawing/2014/main" id="{2E69FC5C-972B-BB4C-AA94-0C4EAD6C3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AF2FE-522B-1D40-A78B-51C039E303A3}"/>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398699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7F9A-CAC6-3E46-B758-FD9F774133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06BE3B-86BD-AE41-8D79-CFB5B3C719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1CFB95-1AB2-3E48-8609-6493C6EB8B17}"/>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5" name="Footer Placeholder 4">
            <a:extLst>
              <a:ext uri="{FF2B5EF4-FFF2-40B4-BE49-F238E27FC236}">
                <a16:creationId xmlns:a16="http://schemas.microsoft.com/office/drawing/2014/main" id="{B2A874A5-0370-8441-A6A3-525057A7C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7B8F2-C8EE-CA4E-A06C-D4D406A18DDE}"/>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129346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BC14-F0D4-014A-A2C5-F713F2F81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91685-F1DB-704E-8162-26CCA10342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1112EF-6605-FB4E-8365-7DBE9E2166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B12653-058E-A34D-9174-D5A70493B1CC}"/>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6" name="Footer Placeholder 5">
            <a:extLst>
              <a:ext uri="{FF2B5EF4-FFF2-40B4-BE49-F238E27FC236}">
                <a16:creationId xmlns:a16="http://schemas.microsoft.com/office/drawing/2014/main" id="{5857E057-21E1-404E-8023-5A7306ECA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8A4E5-FD1A-044A-AE48-0482835A1519}"/>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389053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F766-3FDD-8247-91FD-CB2B4BA059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0DD10-3958-104D-B816-1D5F1C38B1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917C9A-0A26-F149-8C39-A1BC09FE2E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5FB20-C225-974B-804B-70313C45C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E8BCE-BCB3-A24D-90CE-7460BC7F27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22B482-982E-DD45-A8CC-9BFB55E28BED}"/>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8" name="Footer Placeholder 7">
            <a:extLst>
              <a:ext uri="{FF2B5EF4-FFF2-40B4-BE49-F238E27FC236}">
                <a16:creationId xmlns:a16="http://schemas.microsoft.com/office/drawing/2014/main" id="{71E32EDE-4E4A-AA4E-90F5-2DA1222A78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1FE1CD-19A0-FA40-A2E9-C9F0E57F197B}"/>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3337139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CF2FF-04B9-0E4D-B437-75C39E0726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A5993-D1F4-FC4D-A28B-707E57B8DC37}"/>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4" name="Footer Placeholder 3">
            <a:extLst>
              <a:ext uri="{FF2B5EF4-FFF2-40B4-BE49-F238E27FC236}">
                <a16:creationId xmlns:a16="http://schemas.microsoft.com/office/drawing/2014/main" id="{52BB8891-65FE-5144-99B7-0065FBBE1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5D41D5-E678-744E-8234-5F76B787C098}"/>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292714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397E3F-97B6-F44A-A024-57D5F44CD394}"/>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3" name="Footer Placeholder 2">
            <a:extLst>
              <a:ext uri="{FF2B5EF4-FFF2-40B4-BE49-F238E27FC236}">
                <a16:creationId xmlns:a16="http://schemas.microsoft.com/office/drawing/2014/main" id="{45DBF6D5-FB5A-C64E-90CA-B680AE0038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2150B9-0582-EA48-9DDA-9939A75CB38E}"/>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366735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F03D-2258-6D41-B4EB-D146EEF23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326C0-C873-124A-BA07-56E2C6CEDF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8EF4BC-2BBD-FA46-9194-DF9EC612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7DAAC-5520-5342-BDCD-2E60C9A39BD2}"/>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6" name="Footer Placeholder 5">
            <a:extLst>
              <a:ext uri="{FF2B5EF4-FFF2-40B4-BE49-F238E27FC236}">
                <a16:creationId xmlns:a16="http://schemas.microsoft.com/office/drawing/2014/main" id="{8945D9C0-C516-4648-8E2B-773C38C35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0A2BFC-264C-9948-A4A7-CD4B0989F7BA}"/>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11995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BFCE-4773-424A-BF27-BDD8C0C4A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0FE6-77F2-1C47-9DCA-EE3DCBC60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F5F9FA-ADC8-444C-8029-664DEF6EE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016E5D-00C4-DA49-8C7A-8D19129AAC18}"/>
              </a:ext>
            </a:extLst>
          </p:cNvPr>
          <p:cNvSpPr>
            <a:spLocks noGrp="1"/>
          </p:cNvSpPr>
          <p:nvPr>
            <p:ph type="dt" sz="half" idx="10"/>
          </p:nvPr>
        </p:nvSpPr>
        <p:spPr/>
        <p:txBody>
          <a:bodyPr/>
          <a:lstStyle/>
          <a:p>
            <a:fld id="{19A11FA9-0F16-B44F-8D73-6ACD3C39CFF8}" type="datetimeFigureOut">
              <a:rPr lang="en-US" smtClean="0"/>
              <a:t>4/22/20</a:t>
            </a:fld>
            <a:endParaRPr lang="en-US"/>
          </a:p>
        </p:txBody>
      </p:sp>
      <p:sp>
        <p:nvSpPr>
          <p:cNvPr id="6" name="Footer Placeholder 5">
            <a:extLst>
              <a:ext uri="{FF2B5EF4-FFF2-40B4-BE49-F238E27FC236}">
                <a16:creationId xmlns:a16="http://schemas.microsoft.com/office/drawing/2014/main" id="{3A26C2FD-9D0A-0942-96D4-20B571252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DFEE1F-F272-2942-991A-DB6897346953}"/>
              </a:ext>
            </a:extLst>
          </p:cNvPr>
          <p:cNvSpPr>
            <a:spLocks noGrp="1"/>
          </p:cNvSpPr>
          <p:nvPr>
            <p:ph type="sldNum" sz="quarter" idx="12"/>
          </p:nvPr>
        </p:nvSpPr>
        <p:spPr/>
        <p:txBody>
          <a:bodyPr/>
          <a:lstStyle/>
          <a:p>
            <a:fld id="{C76D7A9F-F9E6-7142-B8AC-DAEFB8021D66}" type="slidenum">
              <a:rPr lang="en-US" smtClean="0"/>
              <a:t>‹#›</a:t>
            </a:fld>
            <a:endParaRPr lang="en-US"/>
          </a:p>
        </p:txBody>
      </p:sp>
    </p:spTree>
    <p:extLst>
      <p:ext uri="{BB962C8B-B14F-4D97-AF65-F5344CB8AC3E}">
        <p14:creationId xmlns:p14="http://schemas.microsoft.com/office/powerpoint/2010/main" val="287524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7937B4-8446-1940-AE64-2CA1B21A57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9321F4-CFA4-C141-BC57-538F92972A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8ED3B-857D-E640-9C5F-A577DC6B3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11FA9-0F16-B44F-8D73-6ACD3C39CFF8}" type="datetimeFigureOut">
              <a:rPr lang="en-US" smtClean="0"/>
              <a:t>4/22/20</a:t>
            </a:fld>
            <a:endParaRPr lang="en-US"/>
          </a:p>
        </p:txBody>
      </p:sp>
      <p:sp>
        <p:nvSpPr>
          <p:cNvPr id="5" name="Footer Placeholder 4">
            <a:extLst>
              <a:ext uri="{FF2B5EF4-FFF2-40B4-BE49-F238E27FC236}">
                <a16:creationId xmlns:a16="http://schemas.microsoft.com/office/drawing/2014/main" id="{1ACE3477-950D-FB4A-92A4-8B54B3895F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AEEFDB-4558-6349-809E-4511FD208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D7A9F-F9E6-7142-B8AC-DAEFB8021D66}" type="slidenum">
              <a:rPr lang="en-US" smtClean="0"/>
              <a:t>‹#›</a:t>
            </a:fld>
            <a:endParaRPr lang="en-US"/>
          </a:p>
        </p:txBody>
      </p:sp>
    </p:spTree>
    <p:extLst>
      <p:ext uri="{BB962C8B-B14F-4D97-AF65-F5344CB8AC3E}">
        <p14:creationId xmlns:p14="http://schemas.microsoft.com/office/powerpoint/2010/main" val="3373931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1.gi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4.png"/><Relationship Id="rId7"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gif"/><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gi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1.e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1.gif"/><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519660-7439-FF44-A1D3-13E05DACE0F3}"/>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1/24		</a:t>
            </a:r>
          </a:p>
        </p:txBody>
      </p:sp>
      <p:sp>
        <p:nvSpPr>
          <p:cNvPr id="5" name="TextBox 4">
            <a:extLst>
              <a:ext uri="{FF2B5EF4-FFF2-40B4-BE49-F238E27FC236}">
                <a16:creationId xmlns:a16="http://schemas.microsoft.com/office/drawing/2014/main" id="{31E88031-1BB8-864A-8AEC-25B5E4A32708}"/>
              </a:ext>
            </a:extLst>
          </p:cNvPr>
          <p:cNvSpPr txBox="1"/>
          <p:nvPr/>
        </p:nvSpPr>
        <p:spPr>
          <a:xfrm>
            <a:off x="438949" y="399393"/>
            <a:ext cx="11351172" cy="1200329"/>
          </a:xfrm>
          <a:prstGeom prst="rect">
            <a:avLst/>
          </a:prstGeom>
          <a:solidFill>
            <a:schemeClr val="accent6">
              <a:lumMod val="50000"/>
            </a:schemeClr>
          </a:solidFill>
        </p:spPr>
        <p:txBody>
          <a:bodyPr wrap="square" rtlCol="0">
            <a:spAutoFit/>
          </a:bodyPr>
          <a:lstStyle/>
          <a:p>
            <a:pPr algn="ctr"/>
            <a:r>
              <a:rPr lang="en-US" sz="3600" dirty="0">
                <a:solidFill>
                  <a:schemeClr val="bg1"/>
                </a:solidFill>
              </a:rPr>
              <a:t>Exploring experimental conditions to reduce uncertainties in the optical model</a:t>
            </a:r>
          </a:p>
        </p:txBody>
      </p:sp>
      <p:sp>
        <p:nvSpPr>
          <p:cNvPr id="6" name="TextBox 5">
            <a:extLst>
              <a:ext uri="{FF2B5EF4-FFF2-40B4-BE49-F238E27FC236}">
                <a16:creationId xmlns:a16="http://schemas.microsoft.com/office/drawing/2014/main" id="{E4F7F65C-3ED2-B945-8F26-A5636B04995B}"/>
              </a:ext>
            </a:extLst>
          </p:cNvPr>
          <p:cNvSpPr txBox="1"/>
          <p:nvPr/>
        </p:nvSpPr>
        <p:spPr>
          <a:xfrm>
            <a:off x="4381094" y="1897075"/>
            <a:ext cx="2935870" cy="461665"/>
          </a:xfrm>
          <a:prstGeom prst="rect">
            <a:avLst/>
          </a:prstGeom>
          <a:noFill/>
        </p:spPr>
        <p:txBody>
          <a:bodyPr wrap="none" rtlCol="0">
            <a:spAutoFit/>
          </a:bodyPr>
          <a:lstStyle/>
          <a:p>
            <a:r>
              <a:rPr lang="en-US" sz="2400" dirty="0"/>
              <a:t>Manuel </a:t>
            </a:r>
            <a:r>
              <a:rPr lang="en-US" sz="2400" dirty="0" err="1"/>
              <a:t>Catacora</a:t>
            </a:r>
            <a:r>
              <a:rPr lang="en-US" sz="2400" dirty="0"/>
              <a:t>-Rios</a:t>
            </a:r>
          </a:p>
        </p:txBody>
      </p:sp>
      <p:sp>
        <p:nvSpPr>
          <p:cNvPr id="7" name="TextBox 6">
            <a:extLst>
              <a:ext uri="{FF2B5EF4-FFF2-40B4-BE49-F238E27FC236}">
                <a16:creationId xmlns:a16="http://schemas.microsoft.com/office/drawing/2014/main" id="{1BBED044-07D3-6D4B-A855-E88AB5BF76AE}"/>
              </a:ext>
            </a:extLst>
          </p:cNvPr>
          <p:cNvSpPr txBox="1"/>
          <p:nvPr/>
        </p:nvSpPr>
        <p:spPr>
          <a:xfrm>
            <a:off x="4767174" y="2358740"/>
            <a:ext cx="2318163" cy="338554"/>
          </a:xfrm>
          <a:prstGeom prst="rect">
            <a:avLst/>
          </a:prstGeom>
          <a:noFill/>
        </p:spPr>
        <p:txBody>
          <a:bodyPr wrap="none" rtlCol="0">
            <a:spAutoFit/>
          </a:bodyPr>
          <a:lstStyle/>
          <a:p>
            <a:pPr algn="ctr"/>
            <a:r>
              <a:rPr lang="en-US" sz="1600" dirty="0"/>
              <a:t>Michigan State University </a:t>
            </a:r>
          </a:p>
        </p:txBody>
      </p:sp>
      <p:pic>
        <p:nvPicPr>
          <p:cNvPr id="1028" name="Picture 4" descr="FRIB Theory Alliance Inaugural Meeting (March 31, 2016 - April 1 ...">
            <a:extLst>
              <a:ext uri="{FF2B5EF4-FFF2-40B4-BE49-F238E27FC236}">
                <a16:creationId xmlns:a16="http://schemas.microsoft.com/office/drawing/2014/main" id="{8A7575F6-A0F1-5F43-AEE0-8F97CE2F7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174" y="4415015"/>
            <a:ext cx="952796" cy="1166029"/>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National Science Foundation - Wikipedia">
            <a:extLst>
              <a:ext uri="{FF2B5EF4-FFF2-40B4-BE49-F238E27FC236}">
                <a16:creationId xmlns:a16="http://schemas.microsoft.com/office/drawing/2014/main" id="{FE90C341-EC46-CB42-A754-A6EFC8A43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879" y="4550639"/>
            <a:ext cx="1074779" cy="108028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720F9E66-022F-974C-902C-785EFA8079BE}"/>
              </a:ext>
            </a:extLst>
          </p:cNvPr>
          <p:cNvSpPr txBox="1"/>
          <p:nvPr/>
        </p:nvSpPr>
        <p:spPr>
          <a:xfrm>
            <a:off x="2780028" y="3059668"/>
            <a:ext cx="7175715" cy="369332"/>
          </a:xfrm>
          <a:prstGeom prst="rect">
            <a:avLst/>
          </a:prstGeom>
          <a:noFill/>
        </p:spPr>
        <p:txBody>
          <a:bodyPr wrap="square" rtlCol="0">
            <a:spAutoFit/>
          </a:bodyPr>
          <a:lstStyle/>
          <a:p>
            <a:r>
              <a:rPr lang="en-US" dirty="0"/>
              <a:t>In collaboration with:  G. B. King</a:t>
            </a:r>
            <a:r>
              <a:rPr lang="en-US" baseline="30000" dirty="0"/>
              <a:t> </a:t>
            </a:r>
            <a:r>
              <a:rPr lang="en-US" dirty="0"/>
              <a:t>, A. E. Lovell and F. M. Nunes</a:t>
            </a:r>
          </a:p>
        </p:txBody>
      </p:sp>
      <p:pic>
        <p:nvPicPr>
          <p:cNvPr id="12" name="Picture 4" descr="FRIB Theory Alliance Inaugural Meeting (March 31, 2016 - April 1 ...">
            <a:extLst>
              <a:ext uri="{FF2B5EF4-FFF2-40B4-BE49-F238E27FC236}">
                <a16:creationId xmlns:a16="http://schemas.microsoft.com/office/drawing/2014/main" id="{BA1860B9-52FF-B244-A086-5D2964951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4913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01850-B1D1-4C44-866C-D3A62EBE9D87}"/>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8/16		</a:t>
            </a:r>
          </a:p>
        </p:txBody>
      </p:sp>
      <p:pic>
        <p:nvPicPr>
          <p:cNvPr id="3" name="Picture 2" descr="Facility for Rare Isotope Beams (FRIB) | LinkedIn">
            <a:extLst>
              <a:ext uri="{FF2B5EF4-FFF2-40B4-BE49-F238E27FC236}">
                <a16:creationId xmlns:a16="http://schemas.microsoft.com/office/drawing/2014/main" id="{ADB0C196-0F8D-6844-87EF-DED5C8107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BA00119F-7232-4749-A863-C8D1661478E0}"/>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  Results: Angular Thinning</a:t>
            </a:r>
          </a:p>
        </p:txBody>
      </p:sp>
      <p:pic>
        <p:nvPicPr>
          <p:cNvPr id="6" name="Picture 5" descr="A close up of a map&#10;&#10;Description automatically generated">
            <a:extLst>
              <a:ext uri="{FF2B5EF4-FFF2-40B4-BE49-F238E27FC236}">
                <a16:creationId xmlns:a16="http://schemas.microsoft.com/office/drawing/2014/main" id="{B88ED644-BBC5-7E42-ACD0-13B444CAC19D}"/>
              </a:ext>
            </a:extLst>
          </p:cNvPr>
          <p:cNvPicPr>
            <a:picLocks noChangeAspect="1"/>
          </p:cNvPicPr>
          <p:nvPr/>
        </p:nvPicPr>
        <p:blipFill rotWithShape="1">
          <a:blip r:embed="rId3"/>
          <a:srcRect r="48430" b="74236"/>
          <a:stretch/>
        </p:blipFill>
        <p:spPr>
          <a:xfrm>
            <a:off x="707887" y="3334936"/>
            <a:ext cx="2081156" cy="1412029"/>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FA0C473-2BA0-6343-989E-53D5C5803916}"/>
                  </a:ext>
                </a:extLst>
              </p:cNvPr>
              <p:cNvSpPr txBox="1"/>
              <p:nvPr/>
            </p:nvSpPr>
            <p:spPr>
              <a:xfrm>
                <a:off x="657938" y="1028689"/>
                <a:ext cx="8051370" cy="1107996"/>
              </a:xfrm>
              <a:prstGeom prst="rect">
                <a:avLst/>
              </a:prstGeom>
              <a:noFill/>
            </p:spPr>
            <p:txBody>
              <a:bodyPr wrap="square" rtlCol="0">
                <a:spAutoFit/>
              </a:bodyPr>
              <a:lstStyle/>
              <a:p>
                <a:r>
                  <a:rPr lang="en-US" sz="2200" dirty="0">
                    <a:solidFill>
                      <a:schemeClr val="accent1"/>
                    </a:solidFill>
                  </a:rPr>
                  <a:t>Full (blue) use the entire data set for fitting.</a:t>
                </a:r>
              </a:p>
              <a:p>
                <a:r>
                  <a:rPr lang="en-US" sz="2200" dirty="0">
                    <a:solidFill>
                      <a:schemeClr val="accent2"/>
                    </a:solidFill>
                  </a:rPr>
                  <a:t>Forward (orange) drop all data points at angles above 100</a:t>
                </a:r>
                <a14:m>
                  <m:oMath xmlns:m="http://schemas.openxmlformats.org/officeDocument/2006/math">
                    <m:r>
                      <a:rPr lang="en-US" sz="2200" i="1">
                        <a:solidFill>
                          <a:schemeClr val="accent2"/>
                        </a:solidFill>
                        <a:latin typeface="Cambria Math" panose="02040503050406030204" pitchFamily="18" charset="0"/>
                        <a:ea typeface="Cambria Math" panose="02040503050406030204" pitchFamily="18" charset="0"/>
                      </a:rPr>
                      <m:t>°</m:t>
                    </m:r>
                    <m:r>
                      <a:rPr lang="en-US" sz="2200" i="1">
                        <a:solidFill>
                          <a:schemeClr val="accent2"/>
                        </a:solidFill>
                        <a:latin typeface="Cambria Math" panose="02040503050406030204" pitchFamily="18" charset="0"/>
                        <a:ea typeface="Cambria Math" panose="02040503050406030204" pitchFamily="18" charset="0"/>
                      </a:rPr>
                      <m:t>.</m:t>
                    </m:r>
                  </m:oMath>
                </a14:m>
                <a:endParaRPr lang="en-US" sz="2200" dirty="0">
                  <a:solidFill>
                    <a:schemeClr val="accent2"/>
                  </a:solidFill>
                </a:endParaRPr>
              </a:p>
              <a:p>
                <a:r>
                  <a:rPr lang="en-US" sz="2200" dirty="0">
                    <a:solidFill>
                      <a:schemeClr val="accent6"/>
                    </a:solidFill>
                  </a:rPr>
                  <a:t>Reduced (green) lower the number of data points by half.</a:t>
                </a:r>
              </a:p>
            </p:txBody>
          </p:sp>
        </mc:Choice>
        <mc:Fallback>
          <p:sp>
            <p:nvSpPr>
              <p:cNvPr id="11" name="TextBox 10">
                <a:extLst>
                  <a:ext uri="{FF2B5EF4-FFF2-40B4-BE49-F238E27FC236}">
                    <a16:creationId xmlns:a16="http://schemas.microsoft.com/office/drawing/2014/main" id="{0FA0C473-2BA0-6343-989E-53D5C5803916}"/>
                  </a:ext>
                </a:extLst>
              </p:cNvPr>
              <p:cNvSpPr txBox="1">
                <a:spLocks noRot="1" noChangeAspect="1" noMove="1" noResize="1" noEditPoints="1" noAdjustHandles="1" noChangeArrowheads="1" noChangeShapeType="1" noTextEdit="1"/>
              </p:cNvSpPr>
              <p:nvPr/>
            </p:nvSpPr>
            <p:spPr>
              <a:xfrm>
                <a:off x="657938" y="1028689"/>
                <a:ext cx="8051370" cy="1107996"/>
              </a:xfrm>
              <a:prstGeom prst="rect">
                <a:avLst/>
              </a:prstGeom>
              <a:blipFill>
                <a:blip r:embed="rId4"/>
                <a:stretch>
                  <a:fillRect l="-945" t="-3409" b="-909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3A5FE600-D6F8-2A4A-8C6A-C1252D26BB9E}"/>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10/24		</a:t>
            </a:r>
          </a:p>
        </p:txBody>
      </p:sp>
      <p:pic>
        <p:nvPicPr>
          <p:cNvPr id="14" name="Picture 4" descr="FRIB Theory Alliance Inaugural Meeting (March 31, 2016 - April 1 ...">
            <a:extLst>
              <a:ext uri="{FF2B5EF4-FFF2-40B4-BE49-F238E27FC236}">
                <a16:creationId xmlns:a16="http://schemas.microsoft.com/office/drawing/2014/main" id="{F451636C-A1C9-714A-A302-2772EA3C2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descr="A close up of a map&#10;&#10;Description automatically generated">
            <a:extLst>
              <a:ext uri="{FF2B5EF4-FFF2-40B4-BE49-F238E27FC236}">
                <a16:creationId xmlns:a16="http://schemas.microsoft.com/office/drawing/2014/main" id="{8DD02CD6-8A87-C14F-AC26-99A805D92807}"/>
              </a:ext>
            </a:extLst>
          </p:cNvPr>
          <p:cNvPicPr>
            <a:picLocks noChangeAspect="1"/>
          </p:cNvPicPr>
          <p:nvPr/>
        </p:nvPicPr>
        <p:blipFill rotWithShape="1">
          <a:blip r:embed="rId3"/>
          <a:srcRect l="48809" b="74291"/>
          <a:stretch/>
        </p:blipFill>
        <p:spPr>
          <a:xfrm>
            <a:off x="707887" y="4699612"/>
            <a:ext cx="2081156" cy="1414946"/>
          </a:xfrm>
          <a:prstGeom prst="rect">
            <a:avLst/>
          </a:prstGeom>
        </p:spPr>
      </p:pic>
      <p:pic>
        <p:nvPicPr>
          <p:cNvPr id="16" name="Picture 15" descr="A close up of a map&#10;&#10;Description automatically generated">
            <a:extLst>
              <a:ext uri="{FF2B5EF4-FFF2-40B4-BE49-F238E27FC236}">
                <a16:creationId xmlns:a16="http://schemas.microsoft.com/office/drawing/2014/main" id="{978B5036-EB85-E540-A02F-EBC820EA3A3C}"/>
              </a:ext>
            </a:extLst>
          </p:cNvPr>
          <p:cNvPicPr>
            <a:picLocks noChangeAspect="1"/>
          </p:cNvPicPr>
          <p:nvPr/>
        </p:nvPicPr>
        <p:blipFill rotWithShape="1">
          <a:blip r:embed="rId3"/>
          <a:srcRect t="24590" r="48647" b="49441"/>
          <a:stretch/>
        </p:blipFill>
        <p:spPr>
          <a:xfrm>
            <a:off x="3248918" y="3336133"/>
            <a:ext cx="2081159" cy="1429321"/>
          </a:xfrm>
          <a:prstGeom prst="rect">
            <a:avLst/>
          </a:prstGeom>
        </p:spPr>
      </p:pic>
      <p:pic>
        <p:nvPicPr>
          <p:cNvPr id="17" name="Picture 16" descr="A close up of a map&#10;&#10;Description automatically generated">
            <a:extLst>
              <a:ext uri="{FF2B5EF4-FFF2-40B4-BE49-F238E27FC236}">
                <a16:creationId xmlns:a16="http://schemas.microsoft.com/office/drawing/2014/main" id="{CE8D14D3-E30C-264B-BB9C-29C9E3C087E8}"/>
              </a:ext>
            </a:extLst>
          </p:cNvPr>
          <p:cNvPicPr>
            <a:picLocks noChangeAspect="1"/>
          </p:cNvPicPr>
          <p:nvPr/>
        </p:nvPicPr>
        <p:blipFill rotWithShape="1">
          <a:blip r:embed="rId3"/>
          <a:srcRect l="48647" t="24590" b="49441"/>
          <a:stretch/>
        </p:blipFill>
        <p:spPr>
          <a:xfrm>
            <a:off x="3340174" y="4720793"/>
            <a:ext cx="2081159" cy="1429321"/>
          </a:xfrm>
          <a:prstGeom prst="rect">
            <a:avLst/>
          </a:prstGeom>
        </p:spPr>
      </p:pic>
      <p:pic>
        <p:nvPicPr>
          <p:cNvPr id="18" name="Picture 17" descr="A close up of a map&#10;&#10;Description automatically generated">
            <a:extLst>
              <a:ext uri="{FF2B5EF4-FFF2-40B4-BE49-F238E27FC236}">
                <a16:creationId xmlns:a16="http://schemas.microsoft.com/office/drawing/2014/main" id="{2DF696CE-1CB1-D149-B9CC-5E9523295647}"/>
              </a:ext>
            </a:extLst>
          </p:cNvPr>
          <p:cNvPicPr>
            <a:picLocks noChangeAspect="1"/>
          </p:cNvPicPr>
          <p:nvPr/>
        </p:nvPicPr>
        <p:blipFill rotWithShape="1">
          <a:blip r:embed="rId3"/>
          <a:srcRect t="49496" r="48647" b="24534"/>
          <a:stretch/>
        </p:blipFill>
        <p:spPr>
          <a:xfrm>
            <a:off x="5789952" y="3424396"/>
            <a:ext cx="2081160" cy="1429321"/>
          </a:xfrm>
          <a:prstGeom prst="rect">
            <a:avLst/>
          </a:prstGeom>
        </p:spPr>
      </p:pic>
      <p:pic>
        <p:nvPicPr>
          <p:cNvPr id="19" name="Picture 18" descr="A close up of a map&#10;&#10;Description automatically generated">
            <a:extLst>
              <a:ext uri="{FF2B5EF4-FFF2-40B4-BE49-F238E27FC236}">
                <a16:creationId xmlns:a16="http://schemas.microsoft.com/office/drawing/2014/main" id="{8BB89AC4-4F48-1C45-91A3-9ACD57691B00}"/>
              </a:ext>
            </a:extLst>
          </p:cNvPr>
          <p:cNvPicPr>
            <a:picLocks noChangeAspect="1"/>
          </p:cNvPicPr>
          <p:nvPr/>
        </p:nvPicPr>
        <p:blipFill rotWithShape="1">
          <a:blip r:embed="rId3"/>
          <a:srcRect l="48647" t="49496" b="25912"/>
          <a:stretch/>
        </p:blipFill>
        <p:spPr>
          <a:xfrm>
            <a:off x="5846291" y="4780548"/>
            <a:ext cx="2081160" cy="1353459"/>
          </a:xfrm>
          <a:prstGeom prst="rect">
            <a:avLst/>
          </a:prstGeom>
        </p:spPr>
      </p:pic>
      <p:pic>
        <p:nvPicPr>
          <p:cNvPr id="20" name="Picture 19" descr="A close up of a map&#10;&#10;Description automatically generated">
            <a:extLst>
              <a:ext uri="{FF2B5EF4-FFF2-40B4-BE49-F238E27FC236}">
                <a16:creationId xmlns:a16="http://schemas.microsoft.com/office/drawing/2014/main" id="{270AFB10-83EA-444A-82F2-3E5E33FCA75B}"/>
              </a:ext>
            </a:extLst>
          </p:cNvPr>
          <p:cNvPicPr>
            <a:picLocks noChangeAspect="1"/>
          </p:cNvPicPr>
          <p:nvPr/>
        </p:nvPicPr>
        <p:blipFill rotWithShape="1">
          <a:blip r:embed="rId3"/>
          <a:srcRect t="73729" r="48647"/>
          <a:stretch/>
        </p:blipFill>
        <p:spPr>
          <a:xfrm>
            <a:off x="8422236" y="3332304"/>
            <a:ext cx="2081155" cy="1445896"/>
          </a:xfrm>
          <a:prstGeom prst="rect">
            <a:avLst/>
          </a:prstGeom>
        </p:spPr>
      </p:pic>
      <p:pic>
        <p:nvPicPr>
          <p:cNvPr id="21" name="Picture 20" descr="A close up of a map&#10;&#10;Description automatically generated">
            <a:extLst>
              <a:ext uri="{FF2B5EF4-FFF2-40B4-BE49-F238E27FC236}">
                <a16:creationId xmlns:a16="http://schemas.microsoft.com/office/drawing/2014/main" id="{4CA3D3A1-A7B8-DF47-8123-CBC61DCEE555}"/>
              </a:ext>
            </a:extLst>
          </p:cNvPr>
          <p:cNvPicPr>
            <a:picLocks noChangeAspect="1"/>
          </p:cNvPicPr>
          <p:nvPr/>
        </p:nvPicPr>
        <p:blipFill rotWithShape="1">
          <a:blip r:embed="rId3"/>
          <a:srcRect l="48647" t="73729"/>
          <a:stretch/>
        </p:blipFill>
        <p:spPr>
          <a:xfrm>
            <a:off x="8478575" y="4688111"/>
            <a:ext cx="2081155" cy="1445896"/>
          </a:xfrm>
          <a:prstGeom prst="rect">
            <a:avLst/>
          </a:prstGeom>
        </p:spPr>
      </p:pic>
      <p:sp>
        <p:nvSpPr>
          <p:cNvPr id="22" name="TextBox 21">
            <a:extLst>
              <a:ext uri="{FF2B5EF4-FFF2-40B4-BE49-F238E27FC236}">
                <a16:creationId xmlns:a16="http://schemas.microsoft.com/office/drawing/2014/main" id="{23D66173-BE3F-A548-87D8-18858A9C2B57}"/>
              </a:ext>
            </a:extLst>
          </p:cNvPr>
          <p:cNvSpPr txBox="1"/>
          <p:nvPr/>
        </p:nvSpPr>
        <p:spPr>
          <a:xfrm>
            <a:off x="707887" y="2957214"/>
            <a:ext cx="2125390" cy="369332"/>
          </a:xfrm>
          <a:prstGeom prst="rect">
            <a:avLst/>
          </a:prstGeom>
          <a:noFill/>
        </p:spPr>
        <p:txBody>
          <a:bodyPr wrap="none" rtlCol="0">
            <a:spAutoFit/>
          </a:bodyPr>
          <a:lstStyle/>
          <a:p>
            <a:r>
              <a:rPr lang="en-US" baseline="30000" dirty="0"/>
              <a:t>208</a:t>
            </a:r>
            <a:r>
              <a:rPr lang="en-US" dirty="0"/>
              <a:t>Pb(</a:t>
            </a:r>
            <a:r>
              <a:rPr lang="en-US" dirty="0" err="1"/>
              <a:t>n,n</a:t>
            </a:r>
            <a:r>
              <a:rPr lang="en-US" dirty="0"/>
              <a:t>) at 30 MeV</a:t>
            </a:r>
            <a:endParaRPr lang="en-US" baseline="30000" dirty="0"/>
          </a:p>
        </p:txBody>
      </p:sp>
      <p:sp>
        <p:nvSpPr>
          <p:cNvPr id="23" name="TextBox 22">
            <a:extLst>
              <a:ext uri="{FF2B5EF4-FFF2-40B4-BE49-F238E27FC236}">
                <a16:creationId xmlns:a16="http://schemas.microsoft.com/office/drawing/2014/main" id="{F3ED9B4B-8740-CA45-8CFE-66062AB4A155}"/>
              </a:ext>
            </a:extLst>
          </p:cNvPr>
          <p:cNvSpPr txBox="1"/>
          <p:nvPr/>
        </p:nvSpPr>
        <p:spPr>
          <a:xfrm>
            <a:off x="3340174" y="2957214"/>
            <a:ext cx="2125390"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at 30 MeV</a:t>
            </a:r>
            <a:endParaRPr lang="en-US" baseline="30000" dirty="0"/>
          </a:p>
        </p:txBody>
      </p:sp>
      <p:sp>
        <p:nvSpPr>
          <p:cNvPr id="24" name="TextBox 23">
            <a:extLst>
              <a:ext uri="{FF2B5EF4-FFF2-40B4-BE49-F238E27FC236}">
                <a16:creationId xmlns:a16="http://schemas.microsoft.com/office/drawing/2014/main" id="{C070621E-4862-F64B-AF15-EDCE2489B81A}"/>
              </a:ext>
            </a:extLst>
          </p:cNvPr>
          <p:cNvSpPr txBox="1"/>
          <p:nvPr/>
        </p:nvSpPr>
        <p:spPr>
          <a:xfrm>
            <a:off x="5881202" y="2959316"/>
            <a:ext cx="2125390"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at 61 MeV</a:t>
            </a:r>
            <a:endParaRPr lang="en-US" baseline="30000" dirty="0"/>
          </a:p>
        </p:txBody>
      </p:sp>
      <p:sp>
        <p:nvSpPr>
          <p:cNvPr id="25" name="TextBox 24">
            <a:extLst>
              <a:ext uri="{FF2B5EF4-FFF2-40B4-BE49-F238E27FC236}">
                <a16:creationId xmlns:a16="http://schemas.microsoft.com/office/drawing/2014/main" id="{6FCF80DF-CC09-CE45-A165-53D059EEF0AD}"/>
              </a:ext>
            </a:extLst>
          </p:cNvPr>
          <p:cNvSpPr txBox="1"/>
          <p:nvPr/>
        </p:nvSpPr>
        <p:spPr>
          <a:xfrm>
            <a:off x="8563953" y="2959316"/>
            <a:ext cx="2125390" cy="369332"/>
          </a:xfrm>
          <a:prstGeom prst="rect">
            <a:avLst/>
          </a:prstGeom>
          <a:noFill/>
        </p:spPr>
        <p:txBody>
          <a:bodyPr wrap="none" rtlCol="0">
            <a:spAutoFit/>
          </a:bodyPr>
          <a:lstStyle/>
          <a:p>
            <a:r>
              <a:rPr lang="en-US" baseline="30000" dirty="0"/>
              <a:t>208</a:t>
            </a:r>
            <a:r>
              <a:rPr lang="en-US" dirty="0"/>
              <a:t>Pb(</a:t>
            </a:r>
            <a:r>
              <a:rPr lang="en-US" dirty="0" err="1"/>
              <a:t>d,p</a:t>
            </a:r>
            <a:r>
              <a:rPr lang="en-US" dirty="0"/>
              <a:t>) at 61 MeV</a:t>
            </a:r>
            <a:endParaRPr lang="en-US" baseline="30000" dirty="0"/>
          </a:p>
        </p:txBody>
      </p:sp>
      <p:sp>
        <p:nvSpPr>
          <p:cNvPr id="5" name="Rectangle 4"/>
          <p:cNvSpPr/>
          <p:nvPr/>
        </p:nvSpPr>
        <p:spPr>
          <a:xfrm rot="20821487">
            <a:off x="6017461" y="4393022"/>
            <a:ext cx="6173886"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Tahoma" panose="020B0604030504040204" pitchFamily="34" charset="0"/>
                <a:cs typeface="Tahoma" panose="020B0604030504040204" pitchFamily="34" charset="0"/>
              </a:rPr>
              <a:t>Same results for other cases</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6" name="Picture 25">
            <a:extLst>
              <a:ext uri="{FF2B5EF4-FFF2-40B4-BE49-F238E27FC236}">
                <a16:creationId xmlns:a16="http://schemas.microsoft.com/office/drawing/2014/main" id="{233427BD-782A-5641-9135-A6DE5D4F68AC}"/>
              </a:ext>
            </a:extLst>
          </p:cNvPr>
          <p:cNvPicPr>
            <a:picLocks noChangeAspect="1"/>
          </p:cNvPicPr>
          <p:nvPr/>
        </p:nvPicPr>
        <p:blipFill>
          <a:blip r:embed="rId6"/>
          <a:stretch>
            <a:fillRect/>
          </a:stretch>
        </p:blipFill>
        <p:spPr>
          <a:xfrm>
            <a:off x="9364464" y="1033119"/>
            <a:ext cx="2465626" cy="1849220"/>
          </a:xfrm>
          <a:prstGeom prst="rect">
            <a:avLst/>
          </a:prstGeom>
        </p:spPr>
      </p:pic>
      <p:sp>
        <p:nvSpPr>
          <p:cNvPr id="27" name="TextBox 26">
            <a:extLst>
              <a:ext uri="{FF2B5EF4-FFF2-40B4-BE49-F238E27FC236}">
                <a16:creationId xmlns:a16="http://schemas.microsoft.com/office/drawing/2014/main" id="{F19DBFB7-AE59-C644-A656-BC8359527CDE}"/>
              </a:ext>
            </a:extLst>
          </p:cNvPr>
          <p:cNvSpPr txBox="1"/>
          <p:nvPr/>
        </p:nvSpPr>
        <p:spPr>
          <a:xfrm>
            <a:off x="9518678" y="751949"/>
            <a:ext cx="2146742" cy="369332"/>
          </a:xfrm>
          <a:prstGeom prst="rect">
            <a:avLst/>
          </a:prstGeom>
          <a:noFill/>
        </p:spPr>
        <p:txBody>
          <a:bodyPr wrap="none" rtlCol="0">
            <a:spAutoFit/>
          </a:bodyPr>
          <a:lstStyle/>
          <a:p>
            <a:r>
              <a:rPr lang="en-US" baseline="30000" dirty="0"/>
              <a:t>208</a:t>
            </a:r>
            <a:r>
              <a:rPr lang="en-US" dirty="0"/>
              <a:t>Pb(</a:t>
            </a:r>
            <a:r>
              <a:rPr lang="en-US" dirty="0" err="1"/>
              <a:t>n,n</a:t>
            </a:r>
            <a:r>
              <a:rPr lang="en-US" dirty="0"/>
              <a:t>) @ 30 MeV</a:t>
            </a:r>
          </a:p>
        </p:txBody>
      </p:sp>
    </p:spTree>
    <p:extLst>
      <p:ext uri="{BB962C8B-B14F-4D97-AF65-F5344CB8AC3E}">
        <p14:creationId xmlns:p14="http://schemas.microsoft.com/office/powerpoint/2010/main" val="247443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8EFD61-3343-224E-8265-80043E9F5238}"/>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9/16		</a:t>
            </a:r>
          </a:p>
        </p:txBody>
      </p:sp>
      <p:pic>
        <p:nvPicPr>
          <p:cNvPr id="3" name="Picture 2" descr="Facility for Rare Isotope Beams (FRIB) | LinkedIn">
            <a:extLst>
              <a:ext uri="{FF2B5EF4-FFF2-40B4-BE49-F238E27FC236}">
                <a16:creationId xmlns:a16="http://schemas.microsoft.com/office/drawing/2014/main" id="{30180768-D90E-0D41-B94A-630695619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264FFA1-4148-E34E-9AC1-EAD130177F2F}"/>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Results: Multiple Data Sets I </a:t>
            </a:r>
          </a:p>
        </p:txBody>
      </p:sp>
      <p:sp>
        <p:nvSpPr>
          <p:cNvPr id="11" name="TextBox 10">
            <a:extLst>
              <a:ext uri="{FF2B5EF4-FFF2-40B4-BE49-F238E27FC236}">
                <a16:creationId xmlns:a16="http://schemas.microsoft.com/office/drawing/2014/main" id="{29E7BE54-4BC1-9145-B99D-10813F2F491B}"/>
              </a:ext>
            </a:extLst>
          </p:cNvPr>
          <p:cNvSpPr txBox="1"/>
          <p:nvPr/>
        </p:nvSpPr>
        <p:spPr>
          <a:xfrm>
            <a:off x="176970" y="924514"/>
            <a:ext cx="10314056" cy="1200328"/>
          </a:xfrm>
          <a:prstGeom prst="rect">
            <a:avLst/>
          </a:prstGeom>
          <a:noFill/>
        </p:spPr>
        <p:txBody>
          <a:bodyPr wrap="square" rtlCol="0">
            <a:spAutoFit/>
          </a:bodyPr>
          <a:lstStyle/>
          <a:p>
            <a:pPr lvl="1"/>
            <a:r>
              <a:rPr lang="en-US" sz="2400" dirty="0">
                <a:solidFill>
                  <a:srgbClr val="3366FF"/>
                </a:solidFill>
              </a:rPr>
              <a:t>Single (blue): one single data set used</a:t>
            </a:r>
          </a:p>
          <a:p>
            <a:pPr lvl="1"/>
            <a:r>
              <a:rPr lang="en-US" sz="2400" dirty="0">
                <a:solidFill>
                  <a:schemeClr val="accent2"/>
                </a:solidFill>
              </a:rPr>
              <a:t>Sequential (orange): use posteriors of first data set as prior for second</a:t>
            </a:r>
          </a:p>
          <a:p>
            <a:pPr lvl="1"/>
            <a:r>
              <a:rPr lang="en-US" sz="2400" dirty="0">
                <a:solidFill>
                  <a:schemeClr val="accent6">
                    <a:lumMod val="75000"/>
                  </a:schemeClr>
                </a:solidFill>
              </a:rPr>
              <a:t>Simultaneously (green): fit the two data sets at the same time</a:t>
            </a:r>
          </a:p>
        </p:txBody>
      </p:sp>
      <p:sp>
        <p:nvSpPr>
          <p:cNvPr id="12" name="TextBox 11">
            <a:extLst>
              <a:ext uri="{FF2B5EF4-FFF2-40B4-BE49-F238E27FC236}">
                <a16:creationId xmlns:a16="http://schemas.microsoft.com/office/drawing/2014/main" id="{C8581D5D-D381-744B-B2E6-610AFC7341C2}"/>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11/24		</a:t>
            </a:r>
          </a:p>
        </p:txBody>
      </p:sp>
      <p:pic>
        <p:nvPicPr>
          <p:cNvPr id="13" name="Picture 4" descr="FRIB Theory Alliance Inaugural Meeting (March 31, 2016 - April 1 ...">
            <a:extLst>
              <a:ext uri="{FF2B5EF4-FFF2-40B4-BE49-F238E27FC236}">
                <a16:creationId xmlns:a16="http://schemas.microsoft.com/office/drawing/2014/main" id="{A0AC83FB-4D58-CF40-BFE0-6022C8FB8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descr="A close up of a map&#10;&#10;Description automatically generated">
            <a:extLst>
              <a:ext uri="{FF2B5EF4-FFF2-40B4-BE49-F238E27FC236}">
                <a16:creationId xmlns:a16="http://schemas.microsoft.com/office/drawing/2014/main" id="{DC57FDA7-A7A6-DB49-B0D4-ED02BEE85AD4}"/>
              </a:ext>
            </a:extLst>
          </p:cNvPr>
          <p:cNvPicPr>
            <a:picLocks/>
          </p:cNvPicPr>
          <p:nvPr/>
        </p:nvPicPr>
        <p:blipFill rotWithShape="1">
          <a:blip r:embed="rId4"/>
          <a:srcRect t="50370" r="48722" b="24626"/>
          <a:stretch/>
        </p:blipFill>
        <p:spPr>
          <a:xfrm>
            <a:off x="176970" y="2131682"/>
            <a:ext cx="5709919" cy="3946969"/>
          </a:xfrm>
          <a:prstGeom prst="rect">
            <a:avLst/>
          </a:prstGeom>
        </p:spPr>
      </p:pic>
      <p:pic>
        <p:nvPicPr>
          <p:cNvPr id="19" name="Picture 18" descr="A close up of a map&#10;&#10;Description automatically generated">
            <a:extLst>
              <a:ext uri="{FF2B5EF4-FFF2-40B4-BE49-F238E27FC236}">
                <a16:creationId xmlns:a16="http://schemas.microsoft.com/office/drawing/2014/main" id="{1693F6A7-E96F-EA49-ACC4-3BF7B7D9D0C9}"/>
              </a:ext>
            </a:extLst>
          </p:cNvPr>
          <p:cNvPicPr>
            <a:picLocks/>
          </p:cNvPicPr>
          <p:nvPr/>
        </p:nvPicPr>
        <p:blipFill rotWithShape="1">
          <a:blip r:embed="rId4"/>
          <a:srcRect l="48722" t="50370" b="24626"/>
          <a:stretch/>
        </p:blipFill>
        <p:spPr>
          <a:xfrm>
            <a:off x="5618479" y="3428999"/>
            <a:ext cx="3576322" cy="2567805"/>
          </a:xfrm>
          <a:prstGeom prst="rect">
            <a:avLst/>
          </a:prstGeom>
        </p:spPr>
      </p:pic>
      <p:sp>
        <p:nvSpPr>
          <p:cNvPr id="23" name="TextBox 22">
            <a:extLst>
              <a:ext uri="{FF2B5EF4-FFF2-40B4-BE49-F238E27FC236}">
                <a16:creationId xmlns:a16="http://schemas.microsoft.com/office/drawing/2014/main" id="{E0D9FE18-08E1-0E4D-BB41-46B13FE1EA99}"/>
              </a:ext>
            </a:extLst>
          </p:cNvPr>
          <p:cNvSpPr txBox="1"/>
          <p:nvPr/>
        </p:nvSpPr>
        <p:spPr>
          <a:xfrm>
            <a:off x="3208608" y="2509521"/>
            <a:ext cx="2125390" cy="369332"/>
          </a:xfrm>
          <a:prstGeom prst="rect">
            <a:avLst/>
          </a:prstGeom>
          <a:solidFill>
            <a:srgbClr val="FFFFFF"/>
          </a:solidFill>
        </p:spPr>
        <p:txBody>
          <a:bodyPr wrap="none" rtlCol="0">
            <a:spAutoFit/>
          </a:bodyPr>
          <a:lstStyle/>
          <a:p>
            <a:r>
              <a:rPr lang="en-US" baseline="30000" dirty="0"/>
              <a:t>208</a:t>
            </a:r>
            <a:r>
              <a:rPr lang="en-US" dirty="0"/>
              <a:t>Pb(</a:t>
            </a:r>
            <a:r>
              <a:rPr lang="en-US" dirty="0" err="1"/>
              <a:t>p,p</a:t>
            </a:r>
            <a:r>
              <a:rPr lang="en-US" dirty="0"/>
              <a:t>) at 61 MeV</a:t>
            </a:r>
            <a:endParaRPr lang="en-US" baseline="30000" dirty="0"/>
          </a:p>
        </p:txBody>
      </p:sp>
      <p:sp>
        <p:nvSpPr>
          <p:cNvPr id="15" name="TextBox 14">
            <a:extLst>
              <a:ext uri="{FF2B5EF4-FFF2-40B4-BE49-F238E27FC236}">
                <a16:creationId xmlns:a16="http://schemas.microsoft.com/office/drawing/2014/main" id="{54D8C876-BA2F-0749-86A9-EF8194304502}"/>
              </a:ext>
            </a:extLst>
          </p:cNvPr>
          <p:cNvSpPr txBox="1"/>
          <p:nvPr/>
        </p:nvSpPr>
        <p:spPr>
          <a:xfrm>
            <a:off x="9578670" y="931148"/>
            <a:ext cx="2451312"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 61-65 MeV</a:t>
            </a:r>
          </a:p>
        </p:txBody>
      </p:sp>
      <p:pic>
        <p:nvPicPr>
          <p:cNvPr id="6" name="Picture 5">
            <a:extLst>
              <a:ext uri="{FF2B5EF4-FFF2-40B4-BE49-F238E27FC236}">
                <a16:creationId xmlns:a16="http://schemas.microsoft.com/office/drawing/2014/main" id="{97EE1174-A9D6-C049-91F3-52729F105823}"/>
              </a:ext>
            </a:extLst>
          </p:cNvPr>
          <p:cNvPicPr>
            <a:picLocks noChangeAspect="1"/>
          </p:cNvPicPr>
          <p:nvPr/>
        </p:nvPicPr>
        <p:blipFill rotWithShape="1">
          <a:blip r:embed="rId5"/>
          <a:srcRect l="5017" t="6908" r="4297" b="6579"/>
          <a:stretch/>
        </p:blipFill>
        <p:spPr>
          <a:xfrm>
            <a:off x="9364989" y="1432988"/>
            <a:ext cx="2711539" cy="1940073"/>
          </a:xfrm>
          <a:prstGeom prst="rect">
            <a:avLst/>
          </a:prstGeom>
        </p:spPr>
      </p:pic>
      <p:sp>
        <p:nvSpPr>
          <p:cNvPr id="16" name="Rectangle 15">
            <a:extLst>
              <a:ext uri="{FF2B5EF4-FFF2-40B4-BE49-F238E27FC236}">
                <a16:creationId xmlns:a16="http://schemas.microsoft.com/office/drawing/2014/main" id="{986E09DD-248E-F64B-81EC-7A9DC3BF69C0}"/>
              </a:ext>
            </a:extLst>
          </p:cNvPr>
          <p:cNvSpPr/>
          <p:nvPr/>
        </p:nvSpPr>
        <p:spPr>
          <a:xfrm>
            <a:off x="3198743" y="5912603"/>
            <a:ext cx="6502400" cy="307777"/>
          </a:xfrm>
          <a:prstGeom prst="rect">
            <a:avLst/>
          </a:prstGeom>
        </p:spPr>
        <p:txBody>
          <a:bodyPr wrap="square">
            <a:spAutoFit/>
          </a:bodyPr>
          <a:lstStyle/>
          <a:p>
            <a:r>
              <a:rPr lang="en-US" sz="1400" dirty="0"/>
              <a:t>M. </a:t>
            </a:r>
            <a:r>
              <a:rPr lang="en-US" sz="1400" dirty="0" err="1"/>
              <a:t>Catacora</a:t>
            </a:r>
            <a:r>
              <a:rPr lang="en-US" sz="1400" dirty="0"/>
              <a:t>-Rios, G. B. King, A. E. Lovell, and F. M. Nunes Phys. Rev. C 100, 064615</a:t>
            </a:r>
          </a:p>
        </p:txBody>
      </p:sp>
    </p:spTree>
    <p:extLst>
      <p:ext uri="{BB962C8B-B14F-4D97-AF65-F5344CB8AC3E}">
        <p14:creationId xmlns:p14="http://schemas.microsoft.com/office/powerpoint/2010/main" val="287739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8EFD61-3343-224E-8265-80043E9F5238}"/>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9/16		</a:t>
            </a:r>
          </a:p>
        </p:txBody>
      </p:sp>
      <p:pic>
        <p:nvPicPr>
          <p:cNvPr id="3" name="Picture 2" descr="Facility for Rare Isotope Beams (FRIB) | LinkedIn">
            <a:extLst>
              <a:ext uri="{FF2B5EF4-FFF2-40B4-BE49-F238E27FC236}">
                <a16:creationId xmlns:a16="http://schemas.microsoft.com/office/drawing/2014/main" id="{30180768-D90E-0D41-B94A-630695619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264FFA1-4148-E34E-9AC1-EAD130177F2F}"/>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Results: Multiple Data Sets II </a:t>
            </a:r>
          </a:p>
        </p:txBody>
      </p:sp>
      <p:pic>
        <p:nvPicPr>
          <p:cNvPr id="8" name="Picture 7" descr="A close up of a map&#10;&#10;Description automatically generated">
            <a:extLst>
              <a:ext uri="{FF2B5EF4-FFF2-40B4-BE49-F238E27FC236}">
                <a16:creationId xmlns:a16="http://schemas.microsoft.com/office/drawing/2014/main" id="{AB341A34-4328-8E48-9C56-F1B3325EA4D1}"/>
              </a:ext>
            </a:extLst>
          </p:cNvPr>
          <p:cNvPicPr>
            <a:picLocks noChangeAspect="1"/>
          </p:cNvPicPr>
          <p:nvPr/>
        </p:nvPicPr>
        <p:blipFill rotWithShape="1">
          <a:blip r:embed="rId3"/>
          <a:srcRect l="48814" t="75073"/>
          <a:stretch/>
        </p:blipFill>
        <p:spPr>
          <a:xfrm>
            <a:off x="8636771" y="4348810"/>
            <a:ext cx="2382933" cy="1554480"/>
          </a:xfrm>
          <a:prstGeom prst="rect">
            <a:avLst/>
          </a:prstGeom>
        </p:spPr>
      </p:pic>
      <p:sp>
        <p:nvSpPr>
          <p:cNvPr id="12" name="TextBox 11">
            <a:extLst>
              <a:ext uri="{FF2B5EF4-FFF2-40B4-BE49-F238E27FC236}">
                <a16:creationId xmlns:a16="http://schemas.microsoft.com/office/drawing/2014/main" id="{C8581D5D-D381-744B-B2E6-610AFC7341C2}"/>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12/24		</a:t>
            </a:r>
          </a:p>
        </p:txBody>
      </p:sp>
      <p:pic>
        <p:nvPicPr>
          <p:cNvPr id="13" name="Picture 4" descr="FRIB Theory Alliance Inaugural Meeting (March 31, 2016 - April 1 ...">
            <a:extLst>
              <a:ext uri="{FF2B5EF4-FFF2-40B4-BE49-F238E27FC236}">
                <a16:creationId xmlns:a16="http://schemas.microsoft.com/office/drawing/2014/main" id="{A0AC83FB-4D58-CF40-BFE0-6022C8FB8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descr="A close up of a map&#10;&#10;Description automatically generated">
            <a:extLst>
              <a:ext uri="{FF2B5EF4-FFF2-40B4-BE49-F238E27FC236}">
                <a16:creationId xmlns:a16="http://schemas.microsoft.com/office/drawing/2014/main" id="{2CC34965-08F0-8049-B9B0-453B09A03176}"/>
              </a:ext>
            </a:extLst>
          </p:cNvPr>
          <p:cNvPicPr>
            <a:picLocks noChangeAspect="1"/>
          </p:cNvPicPr>
          <p:nvPr/>
        </p:nvPicPr>
        <p:blipFill rotWithShape="1">
          <a:blip r:embed="rId3"/>
          <a:srcRect t="25121" r="48814" b="49952"/>
          <a:stretch/>
        </p:blipFill>
        <p:spPr>
          <a:xfrm>
            <a:off x="3394928" y="2619777"/>
            <a:ext cx="2382933" cy="1554480"/>
          </a:xfrm>
          <a:prstGeom prst="rect">
            <a:avLst/>
          </a:prstGeom>
        </p:spPr>
      </p:pic>
      <p:pic>
        <p:nvPicPr>
          <p:cNvPr id="15" name="Picture 14" descr="A close up of a map&#10;&#10;Description automatically generated">
            <a:extLst>
              <a:ext uri="{FF2B5EF4-FFF2-40B4-BE49-F238E27FC236}">
                <a16:creationId xmlns:a16="http://schemas.microsoft.com/office/drawing/2014/main" id="{DE2E8E1F-56B2-E24D-9977-04ED0D04F369}"/>
              </a:ext>
            </a:extLst>
          </p:cNvPr>
          <p:cNvPicPr>
            <a:picLocks noChangeAspect="1"/>
          </p:cNvPicPr>
          <p:nvPr/>
        </p:nvPicPr>
        <p:blipFill rotWithShape="1">
          <a:blip r:embed="rId3"/>
          <a:srcRect r="48814" b="75073"/>
          <a:stretch/>
        </p:blipFill>
        <p:spPr>
          <a:xfrm>
            <a:off x="573439" y="2619777"/>
            <a:ext cx="2382935" cy="1554480"/>
          </a:xfrm>
          <a:prstGeom prst="rect">
            <a:avLst/>
          </a:prstGeom>
        </p:spPr>
      </p:pic>
      <p:pic>
        <p:nvPicPr>
          <p:cNvPr id="16" name="Picture 15" descr="A close up of a map&#10;&#10;Description automatically generated">
            <a:extLst>
              <a:ext uri="{FF2B5EF4-FFF2-40B4-BE49-F238E27FC236}">
                <a16:creationId xmlns:a16="http://schemas.microsoft.com/office/drawing/2014/main" id="{969D27E1-D31F-F54A-9D9C-211113D8B4DF}"/>
              </a:ext>
            </a:extLst>
          </p:cNvPr>
          <p:cNvPicPr>
            <a:picLocks noChangeAspect="1"/>
          </p:cNvPicPr>
          <p:nvPr/>
        </p:nvPicPr>
        <p:blipFill rotWithShape="1">
          <a:blip r:embed="rId3"/>
          <a:srcRect l="48814" b="75073"/>
          <a:stretch/>
        </p:blipFill>
        <p:spPr>
          <a:xfrm>
            <a:off x="573439" y="4221757"/>
            <a:ext cx="2382935" cy="1554480"/>
          </a:xfrm>
          <a:prstGeom prst="rect">
            <a:avLst/>
          </a:prstGeom>
        </p:spPr>
      </p:pic>
      <p:pic>
        <p:nvPicPr>
          <p:cNvPr id="17" name="Picture 16" descr="A close up of a map&#10;&#10;Description automatically generated">
            <a:extLst>
              <a:ext uri="{FF2B5EF4-FFF2-40B4-BE49-F238E27FC236}">
                <a16:creationId xmlns:a16="http://schemas.microsoft.com/office/drawing/2014/main" id="{83541614-9864-7140-A4DE-EA28F5FBE5CB}"/>
              </a:ext>
            </a:extLst>
          </p:cNvPr>
          <p:cNvPicPr>
            <a:picLocks noChangeAspect="1"/>
          </p:cNvPicPr>
          <p:nvPr/>
        </p:nvPicPr>
        <p:blipFill rotWithShape="1">
          <a:blip r:embed="rId3"/>
          <a:srcRect l="48814" t="25121" b="49952"/>
          <a:stretch/>
        </p:blipFill>
        <p:spPr>
          <a:xfrm>
            <a:off x="3394927" y="4221757"/>
            <a:ext cx="2382933" cy="1554480"/>
          </a:xfrm>
          <a:prstGeom prst="rect">
            <a:avLst/>
          </a:prstGeom>
        </p:spPr>
      </p:pic>
      <p:pic>
        <p:nvPicPr>
          <p:cNvPr id="18" name="Picture 17" descr="A close up of a map&#10;&#10;Description automatically generated">
            <a:extLst>
              <a:ext uri="{FF2B5EF4-FFF2-40B4-BE49-F238E27FC236}">
                <a16:creationId xmlns:a16="http://schemas.microsoft.com/office/drawing/2014/main" id="{DC57FDA7-A7A6-DB49-B0D4-ED02BEE85AD4}"/>
              </a:ext>
            </a:extLst>
          </p:cNvPr>
          <p:cNvPicPr>
            <a:picLocks noChangeAspect="1"/>
          </p:cNvPicPr>
          <p:nvPr/>
        </p:nvPicPr>
        <p:blipFill rotWithShape="1">
          <a:blip r:embed="rId3"/>
          <a:srcRect t="50370" r="48722" b="24626"/>
          <a:stretch/>
        </p:blipFill>
        <p:spPr>
          <a:xfrm>
            <a:off x="5892839" y="2619777"/>
            <a:ext cx="2382933" cy="1554480"/>
          </a:xfrm>
          <a:prstGeom prst="rect">
            <a:avLst/>
          </a:prstGeom>
        </p:spPr>
      </p:pic>
      <p:pic>
        <p:nvPicPr>
          <p:cNvPr id="19" name="Picture 18" descr="A close up of a map&#10;&#10;Description automatically generated">
            <a:extLst>
              <a:ext uri="{FF2B5EF4-FFF2-40B4-BE49-F238E27FC236}">
                <a16:creationId xmlns:a16="http://schemas.microsoft.com/office/drawing/2014/main" id="{1693F6A7-E96F-EA49-ACC4-3BF7B7D9D0C9}"/>
              </a:ext>
            </a:extLst>
          </p:cNvPr>
          <p:cNvPicPr>
            <a:picLocks noChangeAspect="1"/>
          </p:cNvPicPr>
          <p:nvPr/>
        </p:nvPicPr>
        <p:blipFill rotWithShape="1">
          <a:blip r:embed="rId3"/>
          <a:srcRect l="48722" t="50370" b="24626"/>
          <a:stretch/>
        </p:blipFill>
        <p:spPr>
          <a:xfrm>
            <a:off x="6095999" y="4240726"/>
            <a:ext cx="2382933" cy="1554480"/>
          </a:xfrm>
          <a:prstGeom prst="rect">
            <a:avLst/>
          </a:prstGeom>
        </p:spPr>
      </p:pic>
      <p:pic>
        <p:nvPicPr>
          <p:cNvPr id="20" name="Picture 19" descr="A close up of a map&#10;&#10;Description automatically generated">
            <a:extLst>
              <a:ext uri="{FF2B5EF4-FFF2-40B4-BE49-F238E27FC236}">
                <a16:creationId xmlns:a16="http://schemas.microsoft.com/office/drawing/2014/main" id="{BF8F0C18-7BB8-3F41-A24B-77FFCA130EA0}"/>
              </a:ext>
            </a:extLst>
          </p:cNvPr>
          <p:cNvPicPr>
            <a:picLocks noChangeAspect="1"/>
          </p:cNvPicPr>
          <p:nvPr/>
        </p:nvPicPr>
        <p:blipFill rotWithShape="1">
          <a:blip r:embed="rId3"/>
          <a:srcRect t="75073" r="48814"/>
          <a:stretch/>
        </p:blipFill>
        <p:spPr>
          <a:xfrm>
            <a:off x="8636772" y="2615510"/>
            <a:ext cx="2382933" cy="1554480"/>
          </a:xfrm>
          <a:prstGeom prst="rect">
            <a:avLst/>
          </a:prstGeom>
        </p:spPr>
      </p:pic>
      <p:sp>
        <p:nvSpPr>
          <p:cNvPr id="21" name="TextBox 20">
            <a:extLst>
              <a:ext uri="{FF2B5EF4-FFF2-40B4-BE49-F238E27FC236}">
                <a16:creationId xmlns:a16="http://schemas.microsoft.com/office/drawing/2014/main" id="{F105950D-B155-3242-9985-C7730D778AAF}"/>
              </a:ext>
            </a:extLst>
          </p:cNvPr>
          <p:cNvSpPr txBox="1"/>
          <p:nvPr/>
        </p:nvSpPr>
        <p:spPr>
          <a:xfrm>
            <a:off x="707887" y="2067358"/>
            <a:ext cx="2125390" cy="369332"/>
          </a:xfrm>
          <a:prstGeom prst="rect">
            <a:avLst/>
          </a:prstGeom>
          <a:noFill/>
        </p:spPr>
        <p:txBody>
          <a:bodyPr wrap="none" rtlCol="0">
            <a:spAutoFit/>
          </a:bodyPr>
          <a:lstStyle/>
          <a:p>
            <a:r>
              <a:rPr lang="en-US" baseline="30000" dirty="0"/>
              <a:t>208</a:t>
            </a:r>
            <a:r>
              <a:rPr lang="en-US" dirty="0"/>
              <a:t>Pb(</a:t>
            </a:r>
            <a:r>
              <a:rPr lang="en-US" dirty="0" err="1"/>
              <a:t>n,n</a:t>
            </a:r>
            <a:r>
              <a:rPr lang="en-US" dirty="0"/>
              <a:t>) at 30 MeV</a:t>
            </a:r>
            <a:endParaRPr lang="en-US" baseline="30000" dirty="0"/>
          </a:p>
        </p:txBody>
      </p:sp>
      <p:sp>
        <p:nvSpPr>
          <p:cNvPr id="22" name="TextBox 21">
            <a:extLst>
              <a:ext uri="{FF2B5EF4-FFF2-40B4-BE49-F238E27FC236}">
                <a16:creationId xmlns:a16="http://schemas.microsoft.com/office/drawing/2014/main" id="{753C084C-6206-7E41-8B06-2A1801B42E78}"/>
              </a:ext>
            </a:extLst>
          </p:cNvPr>
          <p:cNvSpPr txBox="1"/>
          <p:nvPr/>
        </p:nvSpPr>
        <p:spPr>
          <a:xfrm>
            <a:off x="3523700" y="2067358"/>
            <a:ext cx="2125390"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at 30 MeV</a:t>
            </a:r>
            <a:endParaRPr lang="en-US" baseline="30000" dirty="0"/>
          </a:p>
        </p:txBody>
      </p:sp>
      <p:sp>
        <p:nvSpPr>
          <p:cNvPr id="23" name="TextBox 22">
            <a:extLst>
              <a:ext uri="{FF2B5EF4-FFF2-40B4-BE49-F238E27FC236}">
                <a16:creationId xmlns:a16="http://schemas.microsoft.com/office/drawing/2014/main" id="{E0D9FE18-08E1-0E4D-BB41-46B13FE1EA99}"/>
              </a:ext>
            </a:extLst>
          </p:cNvPr>
          <p:cNvSpPr txBox="1"/>
          <p:nvPr/>
        </p:nvSpPr>
        <p:spPr>
          <a:xfrm>
            <a:off x="6021611" y="2067358"/>
            <a:ext cx="2125390"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at 61 MeV</a:t>
            </a:r>
            <a:endParaRPr lang="en-US" baseline="30000" dirty="0"/>
          </a:p>
        </p:txBody>
      </p:sp>
      <p:sp>
        <p:nvSpPr>
          <p:cNvPr id="24" name="TextBox 23">
            <a:extLst>
              <a:ext uri="{FF2B5EF4-FFF2-40B4-BE49-F238E27FC236}">
                <a16:creationId xmlns:a16="http://schemas.microsoft.com/office/drawing/2014/main" id="{27CC0B2A-19BC-6F43-A20F-4D00990D431E}"/>
              </a:ext>
            </a:extLst>
          </p:cNvPr>
          <p:cNvSpPr txBox="1"/>
          <p:nvPr/>
        </p:nvSpPr>
        <p:spPr>
          <a:xfrm>
            <a:off x="8548382" y="2067358"/>
            <a:ext cx="2125390" cy="369332"/>
          </a:xfrm>
          <a:prstGeom prst="rect">
            <a:avLst/>
          </a:prstGeom>
          <a:noFill/>
        </p:spPr>
        <p:txBody>
          <a:bodyPr wrap="none" rtlCol="0">
            <a:spAutoFit/>
          </a:bodyPr>
          <a:lstStyle/>
          <a:p>
            <a:r>
              <a:rPr lang="en-US" baseline="30000" dirty="0"/>
              <a:t>208</a:t>
            </a:r>
            <a:r>
              <a:rPr lang="en-US" dirty="0"/>
              <a:t>Pb(</a:t>
            </a:r>
            <a:r>
              <a:rPr lang="en-US" dirty="0" err="1"/>
              <a:t>d,p</a:t>
            </a:r>
            <a:r>
              <a:rPr lang="en-US" dirty="0"/>
              <a:t>) at 61 MeV</a:t>
            </a:r>
            <a:endParaRPr lang="en-US" baseline="30000" dirty="0"/>
          </a:p>
        </p:txBody>
      </p:sp>
      <p:sp>
        <p:nvSpPr>
          <p:cNvPr id="25" name="TextBox 24">
            <a:extLst>
              <a:ext uri="{FF2B5EF4-FFF2-40B4-BE49-F238E27FC236}">
                <a16:creationId xmlns:a16="http://schemas.microsoft.com/office/drawing/2014/main" id="{29E7BE54-4BC1-9145-B99D-10813F2F491B}"/>
              </a:ext>
            </a:extLst>
          </p:cNvPr>
          <p:cNvSpPr txBox="1"/>
          <p:nvPr/>
        </p:nvSpPr>
        <p:spPr>
          <a:xfrm>
            <a:off x="353944" y="771723"/>
            <a:ext cx="10314056" cy="1200328"/>
          </a:xfrm>
          <a:prstGeom prst="rect">
            <a:avLst/>
          </a:prstGeom>
          <a:noFill/>
        </p:spPr>
        <p:txBody>
          <a:bodyPr wrap="square" rtlCol="0">
            <a:spAutoFit/>
          </a:bodyPr>
          <a:lstStyle/>
          <a:p>
            <a:pPr lvl="1"/>
            <a:r>
              <a:rPr lang="en-US" sz="2400" dirty="0">
                <a:solidFill>
                  <a:srgbClr val="3366FF"/>
                </a:solidFill>
              </a:rPr>
              <a:t>Single (blue): one single data set used</a:t>
            </a:r>
          </a:p>
          <a:p>
            <a:pPr lvl="1"/>
            <a:r>
              <a:rPr lang="en-US" sz="2400" dirty="0">
                <a:solidFill>
                  <a:schemeClr val="accent2"/>
                </a:solidFill>
              </a:rPr>
              <a:t>Sequential (orange): use posteriors of first data set as prior for second</a:t>
            </a:r>
          </a:p>
          <a:p>
            <a:pPr lvl="1"/>
            <a:r>
              <a:rPr lang="en-US" sz="2400" dirty="0">
                <a:solidFill>
                  <a:schemeClr val="accent6">
                    <a:lumMod val="75000"/>
                  </a:schemeClr>
                </a:solidFill>
              </a:rPr>
              <a:t>Simultaneously (green): fit the two data sets at the same time</a:t>
            </a:r>
          </a:p>
        </p:txBody>
      </p:sp>
      <p:sp>
        <p:nvSpPr>
          <p:cNvPr id="26" name="Rectangle 25">
            <a:extLst>
              <a:ext uri="{FF2B5EF4-FFF2-40B4-BE49-F238E27FC236}">
                <a16:creationId xmlns:a16="http://schemas.microsoft.com/office/drawing/2014/main" id="{1C7F7292-EAE9-684E-8871-89192B5E0330}"/>
              </a:ext>
            </a:extLst>
          </p:cNvPr>
          <p:cNvSpPr/>
          <p:nvPr/>
        </p:nvSpPr>
        <p:spPr>
          <a:xfrm>
            <a:off x="3198743" y="5912603"/>
            <a:ext cx="6502400" cy="307777"/>
          </a:xfrm>
          <a:prstGeom prst="rect">
            <a:avLst/>
          </a:prstGeom>
        </p:spPr>
        <p:txBody>
          <a:bodyPr wrap="square">
            <a:spAutoFit/>
          </a:bodyPr>
          <a:lstStyle/>
          <a:p>
            <a:r>
              <a:rPr lang="en-US" sz="1400" dirty="0"/>
              <a:t>M. </a:t>
            </a:r>
            <a:r>
              <a:rPr lang="en-US" sz="1400" dirty="0" err="1"/>
              <a:t>Catacora</a:t>
            </a:r>
            <a:r>
              <a:rPr lang="en-US" sz="1400" dirty="0"/>
              <a:t>-Rios, G. B. King, A. E. Lovell, and F. M. Nunes Phys. Rev. C 100, 064615</a:t>
            </a:r>
          </a:p>
        </p:txBody>
      </p:sp>
    </p:spTree>
    <p:extLst>
      <p:ext uri="{BB962C8B-B14F-4D97-AF65-F5344CB8AC3E}">
        <p14:creationId xmlns:p14="http://schemas.microsoft.com/office/powerpoint/2010/main" val="3877598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FF77BB-F379-594A-ABBF-429D2B922B52}"/>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9/16		</a:t>
            </a:r>
          </a:p>
        </p:txBody>
      </p:sp>
      <p:pic>
        <p:nvPicPr>
          <p:cNvPr id="3" name="Picture 2" descr="Facility for Rare Isotope Beams (FRIB) | LinkedIn">
            <a:extLst>
              <a:ext uri="{FF2B5EF4-FFF2-40B4-BE49-F238E27FC236}">
                <a16:creationId xmlns:a16="http://schemas.microsoft.com/office/drawing/2014/main" id="{050B4476-677B-0546-87AC-066D5ED32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80295753-BBAC-CC4A-BC95-8916FC7366A5}"/>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Results: Multiple Data Sets III </a:t>
            </a:r>
          </a:p>
        </p:txBody>
      </p:sp>
      <p:sp>
        <p:nvSpPr>
          <p:cNvPr id="8" name="TextBox 7">
            <a:extLst>
              <a:ext uri="{FF2B5EF4-FFF2-40B4-BE49-F238E27FC236}">
                <a16:creationId xmlns:a16="http://schemas.microsoft.com/office/drawing/2014/main" id="{9E0D67BE-FA6D-6B43-8D19-AFE2D979BE38}"/>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13/24		</a:t>
            </a:r>
          </a:p>
        </p:txBody>
      </p:sp>
      <p:pic>
        <p:nvPicPr>
          <p:cNvPr id="9" name="Picture 4" descr="FRIB Theory Alliance Inaugural Meeting (March 31, 2016 - April 1 ...">
            <a:extLst>
              <a:ext uri="{FF2B5EF4-FFF2-40B4-BE49-F238E27FC236}">
                <a16:creationId xmlns:a16="http://schemas.microsoft.com/office/drawing/2014/main" id="{33E92163-8C89-F446-9766-FE2C3D1A1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A close up of a map&#10;&#10;Description automatically generated">
            <a:extLst>
              <a:ext uri="{FF2B5EF4-FFF2-40B4-BE49-F238E27FC236}">
                <a16:creationId xmlns:a16="http://schemas.microsoft.com/office/drawing/2014/main" id="{DEA0936A-1A5C-5746-803A-92CDF8B33E66}"/>
              </a:ext>
            </a:extLst>
          </p:cNvPr>
          <p:cNvPicPr>
            <a:picLocks noChangeAspect="1"/>
          </p:cNvPicPr>
          <p:nvPr/>
        </p:nvPicPr>
        <p:blipFill rotWithShape="1">
          <a:blip r:embed="rId4"/>
          <a:srcRect t="74938" r="48633"/>
          <a:stretch/>
        </p:blipFill>
        <p:spPr>
          <a:xfrm>
            <a:off x="8606645" y="2864576"/>
            <a:ext cx="2370144" cy="1554480"/>
          </a:xfrm>
          <a:prstGeom prst="rect">
            <a:avLst/>
          </a:prstGeom>
        </p:spPr>
      </p:pic>
      <p:pic>
        <p:nvPicPr>
          <p:cNvPr id="12" name="Picture 11" descr="A close up of a map&#10;&#10;Description automatically generated">
            <a:extLst>
              <a:ext uri="{FF2B5EF4-FFF2-40B4-BE49-F238E27FC236}">
                <a16:creationId xmlns:a16="http://schemas.microsoft.com/office/drawing/2014/main" id="{2BE241E2-BEEC-2042-BB1D-F6F5FBEFDA8B}"/>
              </a:ext>
            </a:extLst>
          </p:cNvPr>
          <p:cNvPicPr>
            <a:picLocks noChangeAspect="1"/>
          </p:cNvPicPr>
          <p:nvPr/>
        </p:nvPicPr>
        <p:blipFill rotWithShape="1">
          <a:blip r:embed="rId4"/>
          <a:srcRect t="49251" r="48633" b="25687"/>
          <a:stretch/>
        </p:blipFill>
        <p:spPr>
          <a:xfrm>
            <a:off x="6095999" y="2764164"/>
            <a:ext cx="2370144" cy="1554480"/>
          </a:xfrm>
          <a:prstGeom prst="rect">
            <a:avLst/>
          </a:prstGeom>
        </p:spPr>
      </p:pic>
      <p:pic>
        <p:nvPicPr>
          <p:cNvPr id="13" name="Picture 12" descr="A close up of a map&#10;&#10;Description automatically generated">
            <a:extLst>
              <a:ext uri="{FF2B5EF4-FFF2-40B4-BE49-F238E27FC236}">
                <a16:creationId xmlns:a16="http://schemas.microsoft.com/office/drawing/2014/main" id="{07E830F6-1EF8-8F4C-9FA6-B392074CCFEC}"/>
              </a:ext>
            </a:extLst>
          </p:cNvPr>
          <p:cNvPicPr>
            <a:picLocks noChangeAspect="1"/>
          </p:cNvPicPr>
          <p:nvPr/>
        </p:nvPicPr>
        <p:blipFill rotWithShape="1">
          <a:blip r:embed="rId4"/>
          <a:srcRect t="24435" r="48633" b="50503"/>
          <a:stretch/>
        </p:blipFill>
        <p:spPr>
          <a:xfrm>
            <a:off x="3597093" y="2648300"/>
            <a:ext cx="2370146" cy="1554480"/>
          </a:xfrm>
          <a:prstGeom prst="rect">
            <a:avLst/>
          </a:prstGeom>
        </p:spPr>
      </p:pic>
      <p:pic>
        <p:nvPicPr>
          <p:cNvPr id="14" name="Picture 13" descr="A close up of a map&#10;&#10;Description automatically generated">
            <a:extLst>
              <a:ext uri="{FF2B5EF4-FFF2-40B4-BE49-F238E27FC236}">
                <a16:creationId xmlns:a16="http://schemas.microsoft.com/office/drawing/2014/main" id="{8BC12523-19F0-CA40-93A3-D4C0D55C1DAB}"/>
              </a:ext>
            </a:extLst>
          </p:cNvPr>
          <p:cNvPicPr>
            <a:picLocks noChangeAspect="1"/>
          </p:cNvPicPr>
          <p:nvPr/>
        </p:nvPicPr>
        <p:blipFill rotWithShape="1">
          <a:blip r:embed="rId4"/>
          <a:srcRect l="48633" b="74948"/>
          <a:stretch/>
        </p:blipFill>
        <p:spPr>
          <a:xfrm>
            <a:off x="1055964" y="4240053"/>
            <a:ext cx="2383536" cy="1554480"/>
          </a:xfrm>
          <a:prstGeom prst="rect">
            <a:avLst/>
          </a:prstGeom>
        </p:spPr>
      </p:pic>
      <p:pic>
        <p:nvPicPr>
          <p:cNvPr id="15" name="Picture 14" descr="A close up of a map&#10;&#10;Description automatically generated">
            <a:extLst>
              <a:ext uri="{FF2B5EF4-FFF2-40B4-BE49-F238E27FC236}">
                <a16:creationId xmlns:a16="http://schemas.microsoft.com/office/drawing/2014/main" id="{13DAF56C-0A46-D240-858F-86F4AC34BBC1}"/>
              </a:ext>
            </a:extLst>
          </p:cNvPr>
          <p:cNvPicPr>
            <a:picLocks noChangeAspect="1"/>
          </p:cNvPicPr>
          <p:nvPr/>
        </p:nvPicPr>
        <p:blipFill rotWithShape="1">
          <a:blip r:embed="rId4"/>
          <a:srcRect r="48633" b="74938"/>
          <a:stretch/>
        </p:blipFill>
        <p:spPr>
          <a:xfrm>
            <a:off x="1008174" y="2648300"/>
            <a:ext cx="2383536" cy="1554480"/>
          </a:xfrm>
          <a:prstGeom prst="rect">
            <a:avLst/>
          </a:prstGeom>
        </p:spPr>
      </p:pic>
      <p:pic>
        <p:nvPicPr>
          <p:cNvPr id="16" name="Picture 15" descr="A close up of a map&#10;&#10;Description automatically generated">
            <a:extLst>
              <a:ext uri="{FF2B5EF4-FFF2-40B4-BE49-F238E27FC236}">
                <a16:creationId xmlns:a16="http://schemas.microsoft.com/office/drawing/2014/main" id="{2B8B6AAD-8FE4-3248-9CCC-CCA34BB42CC6}"/>
              </a:ext>
            </a:extLst>
          </p:cNvPr>
          <p:cNvPicPr>
            <a:picLocks noChangeAspect="1"/>
          </p:cNvPicPr>
          <p:nvPr/>
        </p:nvPicPr>
        <p:blipFill rotWithShape="1">
          <a:blip r:embed="rId4"/>
          <a:srcRect l="48633" t="24435" b="50503"/>
          <a:stretch/>
        </p:blipFill>
        <p:spPr>
          <a:xfrm>
            <a:off x="3597093" y="4240053"/>
            <a:ext cx="2370146" cy="1554480"/>
          </a:xfrm>
          <a:prstGeom prst="rect">
            <a:avLst/>
          </a:prstGeom>
        </p:spPr>
      </p:pic>
      <p:pic>
        <p:nvPicPr>
          <p:cNvPr id="17" name="Picture 16" descr="A close up of a map&#10;&#10;Description automatically generated">
            <a:extLst>
              <a:ext uri="{FF2B5EF4-FFF2-40B4-BE49-F238E27FC236}">
                <a16:creationId xmlns:a16="http://schemas.microsoft.com/office/drawing/2014/main" id="{1A44D705-8961-D648-937E-4198BB572C45}"/>
              </a:ext>
            </a:extLst>
          </p:cNvPr>
          <p:cNvPicPr>
            <a:picLocks noChangeAspect="1"/>
          </p:cNvPicPr>
          <p:nvPr/>
        </p:nvPicPr>
        <p:blipFill rotWithShape="1">
          <a:blip r:embed="rId4"/>
          <a:srcRect l="48527" t="49251" b="25687"/>
          <a:stretch/>
        </p:blipFill>
        <p:spPr>
          <a:xfrm>
            <a:off x="6078906" y="4318644"/>
            <a:ext cx="2370144" cy="1554480"/>
          </a:xfrm>
          <a:prstGeom prst="rect">
            <a:avLst/>
          </a:prstGeom>
        </p:spPr>
      </p:pic>
      <p:pic>
        <p:nvPicPr>
          <p:cNvPr id="18" name="Picture 17" descr="A close up of a map&#10;&#10;Description automatically generated">
            <a:extLst>
              <a:ext uri="{FF2B5EF4-FFF2-40B4-BE49-F238E27FC236}">
                <a16:creationId xmlns:a16="http://schemas.microsoft.com/office/drawing/2014/main" id="{EA5A1286-6D50-814E-AD2A-16F27E0ABEF5}"/>
              </a:ext>
            </a:extLst>
          </p:cNvPr>
          <p:cNvPicPr>
            <a:picLocks noChangeAspect="1"/>
          </p:cNvPicPr>
          <p:nvPr/>
        </p:nvPicPr>
        <p:blipFill rotWithShape="1">
          <a:blip r:embed="rId4"/>
          <a:srcRect l="51041" t="74938" r="1"/>
          <a:stretch/>
        </p:blipFill>
        <p:spPr>
          <a:xfrm>
            <a:off x="8724722" y="4453935"/>
            <a:ext cx="2252067" cy="1554480"/>
          </a:xfrm>
          <a:prstGeom prst="rect">
            <a:avLst/>
          </a:prstGeom>
        </p:spPr>
      </p:pic>
      <p:sp>
        <p:nvSpPr>
          <p:cNvPr id="19" name="Rectangle 18">
            <a:extLst>
              <a:ext uri="{FF2B5EF4-FFF2-40B4-BE49-F238E27FC236}">
                <a16:creationId xmlns:a16="http://schemas.microsoft.com/office/drawing/2014/main" id="{D48A7B1E-EA79-FC41-B457-2A98B96CCE98}"/>
              </a:ext>
            </a:extLst>
          </p:cNvPr>
          <p:cNvSpPr/>
          <p:nvPr/>
        </p:nvSpPr>
        <p:spPr>
          <a:xfrm>
            <a:off x="707887" y="668267"/>
            <a:ext cx="9118038" cy="1569660"/>
          </a:xfrm>
          <a:prstGeom prst="rect">
            <a:avLst/>
          </a:prstGeom>
        </p:spPr>
        <p:txBody>
          <a:bodyPr wrap="square">
            <a:spAutoFit/>
          </a:bodyPr>
          <a:lstStyle/>
          <a:p>
            <a:r>
              <a:rPr lang="en-US" sz="2400" dirty="0"/>
              <a:t>Our results show that:</a:t>
            </a:r>
          </a:p>
          <a:p>
            <a:pPr marL="342900" indent="-342900">
              <a:buFont typeface="+mj-lt"/>
              <a:buAutoNum type="arabicPeriod"/>
            </a:pPr>
            <a:r>
              <a:rPr lang="en-US" sz="2400" dirty="0"/>
              <a:t>Adding sequentially does not reduce the uncertainty. </a:t>
            </a:r>
          </a:p>
          <a:p>
            <a:pPr marL="342900" indent="-342900">
              <a:buFont typeface="+mj-lt"/>
              <a:buAutoNum type="arabicPeriod"/>
            </a:pPr>
            <a:r>
              <a:rPr lang="en-US" sz="2400" dirty="0"/>
              <a:t>Including data simultaneously in the fit significantly reduces the uncertainty for </a:t>
            </a:r>
            <a:r>
              <a:rPr lang="en-US" sz="2400" baseline="30000" dirty="0"/>
              <a:t>208</a:t>
            </a:r>
            <a:r>
              <a:rPr lang="en-US" sz="2400" dirty="0"/>
              <a:t>Pb (modest reduction for </a:t>
            </a:r>
            <a:r>
              <a:rPr lang="en-US" sz="2400" baseline="30000" dirty="0"/>
              <a:t>48</a:t>
            </a:r>
            <a:r>
              <a:rPr lang="en-US" sz="2400" dirty="0"/>
              <a:t>Ca)</a:t>
            </a:r>
          </a:p>
        </p:txBody>
      </p:sp>
      <p:sp>
        <p:nvSpPr>
          <p:cNvPr id="21" name="TextBox 20">
            <a:extLst>
              <a:ext uri="{FF2B5EF4-FFF2-40B4-BE49-F238E27FC236}">
                <a16:creationId xmlns:a16="http://schemas.microsoft.com/office/drawing/2014/main" id="{2858FEAC-5259-8549-925D-443E3CC819E8}"/>
              </a:ext>
            </a:extLst>
          </p:cNvPr>
          <p:cNvSpPr txBox="1"/>
          <p:nvPr/>
        </p:nvSpPr>
        <p:spPr>
          <a:xfrm>
            <a:off x="1322125" y="2387031"/>
            <a:ext cx="2117375" cy="369332"/>
          </a:xfrm>
          <a:prstGeom prst="rect">
            <a:avLst/>
          </a:prstGeom>
          <a:noFill/>
        </p:spPr>
        <p:txBody>
          <a:bodyPr wrap="none" rtlCol="0">
            <a:spAutoFit/>
          </a:bodyPr>
          <a:lstStyle/>
          <a:p>
            <a:r>
              <a:rPr lang="en-US" baseline="30000" dirty="0"/>
              <a:t>48</a:t>
            </a:r>
            <a:r>
              <a:rPr lang="en-US" dirty="0"/>
              <a:t>Ca(</a:t>
            </a:r>
            <a:r>
              <a:rPr lang="en-US" dirty="0" err="1"/>
              <a:t>n,n</a:t>
            </a:r>
            <a:r>
              <a:rPr lang="en-US" dirty="0"/>
              <a:t>) at 12 MeV</a:t>
            </a:r>
            <a:endParaRPr lang="en-US" baseline="30000" dirty="0"/>
          </a:p>
        </p:txBody>
      </p:sp>
      <p:sp>
        <p:nvSpPr>
          <p:cNvPr id="22" name="TextBox 21">
            <a:extLst>
              <a:ext uri="{FF2B5EF4-FFF2-40B4-BE49-F238E27FC236}">
                <a16:creationId xmlns:a16="http://schemas.microsoft.com/office/drawing/2014/main" id="{269E7DDC-6EEC-4F49-8275-6E738D3FA934}"/>
              </a:ext>
            </a:extLst>
          </p:cNvPr>
          <p:cNvSpPr txBox="1"/>
          <p:nvPr/>
        </p:nvSpPr>
        <p:spPr>
          <a:xfrm>
            <a:off x="3738988" y="2387031"/>
            <a:ext cx="2040430" cy="369332"/>
          </a:xfrm>
          <a:prstGeom prst="rect">
            <a:avLst/>
          </a:prstGeom>
          <a:noFill/>
        </p:spPr>
        <p:txBody>
          <a:bodyPr wrap="none" rtlCol="0">
            <a:spAutoFit/>
          </a:bodyPr>
          <a:lstStyle/>
          <a:p>
            <a:r>
              <a:rPr lang="en-US" baseline="30000" dirty="0"/>
              <a:t>48</a:t>
            </a:r>
            <a:r>
              <a:rPr lang="en-US" dirty="0"/>
              <a:t>Ca(</a:t>
            </a:r>
            <a:r>
              <a:rPr lang="en-US" dirty="0" err="1"/>
              <a:t>p,p</a:t>
            </a:r>
            <a:r>
              <a:rPr lang="en-US" dirty="0"/>
              <a:t>) at 12 MeV</a:t>
            </a:r>
            <a:endParaRPr lang="en-US" baseline="30000" dirty="0"/>
          </a:p>
        </p:txBody>
      </p:sp>
      <p:sp>
        <p:nvSpPr>
          <p:cNvPr id="23" name="TextBox 22">
            <a:extLst>
              <a:ext uri="{FF2B5EF4-FFF2-40B4-BE49-F238E27FC236}">
                <a16:creationId xmlns:a16="http://schemas.microsoft.com/office/drawing/2014/main" id="{F4BF4FDD-4339-CB4B-8230-7036BEFBC0A1}"/>
              </a:ext>
            </a:extLst>
          </p:cNvPr>
          <p:cNvSpPr txBox="1"/>
          <p:nvPr/>
        </p:nvSpPr>
        <p:spPr>
          <a:xfrm>
            <a:off x="6078906" y="2387031"/>
            <a:ext cx="2040430" cy="369332"/>
          </a:xfrm>
          <a:prstGeom prst="rect">
            <a:avLst/>
          </a:prstGeom>
          <a:noFill/>
        </p:spPr>
        <p:txBody>
          <a:bodyPr wrap="none" rtlCol="0">
            <a:spAutoFit/>
          </a:bodyPr>
          <a:lstStyle/>
          <a:p>
            <a:r>
              <a:rPr lang="en-US" baseline="30000" dirty="0"/>
              <a:t>48</a:t>
            </a:r>
            <a:r>
              <a:rPr lang="en-US" dirty="0"/>
              <a:t>Ca(</a:t>
            </a:r>
            <a:r>
              <a:rPr lang="en-US" dirty="0" err="1"/>
              <a:t>p,p</a:t>
            </a:r>
            <a:r>
              <a:rPr lang="en-US" dirty="0"/>
              <a:t>) at 21 MeV</a:t>
            </a:r>
            <a:endParaRPr lang="en-US" baseline="30000" dirty="0"/>
          </a:p>
        </p:txBody>
      </p:sp>
      <p:sp>
        <p:nvSpPr>
          <p:cNvPr id="24" name="TextBox 23">
            <a:extLst>
              <a:ext uri="{FF2B5EF4-FFF2-40B4-BE49-F238E27FC236}">
                <a16:creationId xmlns:a16="http://schemas.microsoft.com/office/drawing/2014/main" id="{324245D8-3AB5-6A43-9A68-77908F2C2601}"/>
              </a:ext>
            </a:extLst>
          </p:cNvPr>
          <p:cNvSpPr txBox="1"/>
          <p:nvPr/>
        </p:nvSpPr>
        <p:spPr>
          <a:xfrm>
            <a:off x="8683303" y="2387031"/>
            <a:ext cx="2040430" cy="369332"/>
          </a:xfrm>
          <a:prstGeom prst="rect">
            <a:avLst/>
          </a:prstGeom>
          <a:noFill/>
        </p:spPr>
        <p:txBody>
          <a:bodyPr wrap="none" rtlCol="0">
            <a:spAutoFit/>
          </a:bodyPr>
          <a:lstStyle/>
          <a:p>
            <a:r>
              <a:rPr lang="en-US" baseline="30000" dirty="0"/>
              <a:t>48</a:t>
            </a:r>
            <a:r>
              <a:rPr lang="en-US" dirty="0"/>
              <a:t>Ca(</a:t>
            </a:r>
            <a:r>
              <a:rPr lang="en-US" dirty="0" err="1"/>
              <a:t>d,p</a:t>
            </a:r>
            <a:r>
              <a:rPr lang="en-US" dirty="0"/>
              <a:t>) at 21 MeV</a:t>
            </a:r>
            <a:endParaRPr lang="en-US" baseline="30000" dirty="0"/>
          </a:p>
        </p:txBody>
      </p:sp>
      <p:sp>
        <p:nvSpPr>
          <p:cNvPr id="25" name="Rectangle 24">
            <a:extLst>
              <a:ext uri="{FF2B5EF4-FFF2-40B4-BE49-F238E27FC236}">
                <a16:creationId xmlns:a16="http://schemas.microsoft.com/office/drawing/2014/main" id="{ADDB9E3E-E984-5647-BC83-BCC2247B6C96}"/>
              </a:ext>
            </a:extLst>
          </p:cNvPr>
          <p:cNvSpPr/>
          <p:nvPr/>
        </p:nvSpPr>
        <p:spPr>
          <a:xfrm>
            <a:off x="3198743" y="5912603"/>
            <a:ext cx="6502400" cy="307777"/>
          </a:xfrm>
          <a:prstGeom prst="rect">
            <a:avLst/>
          </a:prstGeom>
        </p:spPr>
        <p:txBody>
          <a:bodyPr wrap="square">
            <a:spAutoFit/>
          </a:bodyPr>
          <a:lstStyle/>
          <a:p>
            <a:r>
              <a:rPr lang="en-US" sz="1400" dirty="0"/>
              <a:t>M. </a:t>
            </a:r>
            <a:r>
              <a:rPr lang="en-US" sz="1400" dirty="0" err="1"/>
              <a:t>Catacora</a:t>
            </a:r>
            <a:r>
              <a:rPr lang="en-US" sz="1400" dirty="0"/>
              <a:t>-Rios, G. B. King, A. E. Lovell, and F. M. Nunes Phys. Rev. C 100, 064615</a:t>
            </a:r>
          </a:p>
        </p:txBody>
      </p:sp>
    </p:spTree>
    <p:extLst>
      <p:ext uri="{BB962C8B-B14F-4D97-AF65-F5344CB8AC3E}">
        <p14:creationId xmlns:p14="http://schemas.microsoft.com/office/powerpoint/2010/main" val="3887742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0A197-8503-B94B-9C1F-983EDB015C12}"/>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10/16		</a:t>
            </a:r>
          </a:p>
        </p:txBody>
      </p:sp>
      <p:pic>
        <p:nvPicPr>
          <p:cNvPr id="3" name="Picture 2" descr="Facility for Rare Isotope Beams (FRIB) | LinkedIn">
            <a:extLst>
              <a:ext uri="{FF2B5EF4-FFF2-40B4-BE49-F238E27FC236}">
                <a16:creationId xmlns:a16="http://schemas.microsoft.com/office/drawing/2014/main" id="{F9E828AF-1EB1-2B4F-B231-B0746164E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80B9F55B-F2BE-834C-958C-7777A13F7D88}"/>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1000" dirty="0">
                <a:solidFill>
                  <a:schemeClr val="bg1"/>
                </a:solidFill>
              </a:rPr>
              <a:t>    </a:t>
            </a:r>
            <a:r>
              <a:rPr lang="en-US" sz="3600" dirty="0">
                <a:solidFill>
                  <a:schemeClr val="bg1"/>
                </a:solidFill>
              </a:rPr>
              <a:t>Results: Experimental Error Bar</a:t>
            </a:r>
          </a:p>
        </p:txBody>
      </p:sp>
      <p:pic>
        <p:nvPicPr>
          <p:cNvPr id="6" name="Picture 5" descr="A screenshot of a cell phone&#10;&#10;Description automatically generated">
            <a:extLst>
              <a:ext uri="{FF2B5EF4-FFF2-40B4-BE49-F238E27FC236}">
                <a16:creationId xmlns:a16="http://schemas.microsoft.com/office/drawing/2014/main" id="{BC062EEB-E324-0546-BB96-9FD2766CC881}"/>
              </a:ext>
            </a:extLst>
          </p:cNvPr>
          <p:cNvPicPr>
            <a:picLocks noChangeAspect="1"/>
          </p:cNvPicPr>
          <p:nvPr/>
        </p:nvPicPr>
        <p:blipFill>
          <a:blip r:embed="rId4"/>
          <a:stretch>
            <a:fillRect/>
          </a:stretch>
        </p:blipFill>
        <p:spPr>
          <a:xfrm>
            <a:off x="5773802" y="698352"/>
            <a:ext cx="6318141" cy="3257233"/>
          </a:xfrm>
          <a:prstGeom prst="rect">
            <a:avLst/>
          </a:prstGeom>
        </p:spPr>
      </p:pic>
      <p:pic>
        <p:nvPicPr>
          <p:cNvPr id="8" name="Picture 7">
            <a:extLst>
              <a:ext uri="{FF2B5EF4-FFF2-40B4-BE49-F238E27FC236}">
                <a16:creationId xmlns:a16="http://schemas.microsoft.com/office/drawing/2014/main" id="{23F40507-B664-B147-A8EC-6C9EFB935320}"/>
              </a:ext>
            </a:extLst>
          </p:cNvPr>
          <p:cNvPicPr>
            <a:picLocks noChangeAspect="1"/>
          </p:cNvPicPr>
          <p:nvPr/>
        </p:nvPicPr>
        <p:blipFill rotWithShape="1">
          <a:blip r:embed="rId5"/>
          <a:srcRect b="4095"/>
          <a:stretch/>
        </p:blipFill>
        <p:spPr>
          <a:xfrm>
            <a:off x="9384906" y="3842991"/>
            <a:ext cx="1297321" cy="38510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2FE0EBB-F698-CB47-8AA6-E322B2193C9B}"/>
              </a:ext>
            </a:extLst>
          </p:cNvPr>
          <p:cNvPicPr>
            <a:picLocks noChangeAspect="1"/>
          </p:cNvPicPr>
          <p:nvPr/>
        </p:nvPicPr>
        <p:blipFill rotWithShape="1">
          <a:blip r:embed="rId6"/>
          <a:srcRect b="6591"/>
          <a:stretch/>
        </p:blipFill>
        <p:spPr>
          <a:xfrm>
            <a:off x="6675237" y="3842992"/>
            <a:ext cx="1458839" cy="385107"/>
          </a:xfrm>
          <a:prstGeom prst="rect">
            <a:avLst/>
          </a:prstGeom>
        </p:spPr>
      </p:pic>
      <p:sp>
        <p:nvSpPr>
          <p:cNvPr id="11" name="TextBox 10">
            <a:extLst>
              <a:ext uri="{FF2B5EF4-FFF2-40B4-BE49-F238E27FC236}">
                <a16:creationId xmlns:a16="http://schemas.microsoft.com/office/drawing/2014/main" id="{D055CB2A-3F80-704E-AE66-7E3E7FD91124}"/>
              </a:ext>
            </a:extLst>
          </p:cNvPr>
          <p:cNvSpPr txBox="1"/>
          <p:nvPr/>
        </p:nvSpPr>
        <p:spPr>
          <a:xfrm>
            <a:off x="511444" y="976393"/>
            <a:ext cx="4912963" cy="2862322"/>
          </a:xfrm>
          <a:prstGeom prst="rect">
            <a:avLst/>
          </a:prstGeom>
          <a:noFill/>
        </p:spPr>
        <p:txBody>
          <a:bodyPr wrap="square" rtlCol="0">
            <a:spAutoFit/>
          </a:bodyPr>
          <a:lstStyle/>
          <a:p>
            <a:r>
              <a:rPr lang="en-US" dirty="0"/>
              <a:t>Explore the effects of decreasing the experimental error on the percent error of angular distributions</a:t>
            </a:r>
          </a:p>
          <a:p>
            <a:endParaRPr lang="en-US" dirty="0"/>
          </a:p>
          <a:p>
            <a:endParaRPr lang="en-US" dirty="0"/>
          </a:p>
          <a:p>
            <a:r>
              <a:rPr lang="en-US" dirty="0"/>
              <a:t>The parametric uncertainty is reduced when we decrease the experimental error.</a:t>
            </a:r>
          </a:p>
          <a:p>
            <a:pPr marL="285750" indent="-285750">
              <a:buFont typeface="Arial" panose="020B0604020202020204" pitchFamily="34" charset="0"/>
              <a:buChar char="•"/>
            </a:pPr>
            <a:r>
              <a:rPr lang="en-US" dirty="0"/>
              <a:t>Decreasing experimental error by a factor of 2 does not decrease the uncertainty by that same factor.</a:t>
            </a:r>
          </a:p>
          <a:p>
            <a:pPr marL="285750" indent="-285750">
              <a:buFont typeface="Arial"/>
              <a:buChar char="•"/>
            </a:pPr>
            <a:r>
              <a:rPr lang="en-US" dirty="0"/>
              <a:t>Stressing the non-linearity of the problem.</a:t>
            </a:r>
          </a:p>
        </p:txBody>
      </p:sp>
      <p:sp>
        <p:nvSpPr>
          <p:cNvPr id="12" name="TextBox 11">
            <a:extLst>
              <a:ext uri="{FF2B5EF4-FFF2-40B4-BE49-F238E27FC236}">
                <a16:creationId xmlns:a16="http://schemas.microsoft.com/office/drawing/2014/main" id="{E49866B8-8F58-4C41-B946-ED7258864B8C}"/>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14/24		</a:t>
            </a:r>
          </a:p>
        </p:txBody>
      </p:sp>
      <p:pic>
        <p:nvPicPr>
          <p:cNvPr id="13" name="Picture 4" descr="FRIB Theory Alliance Inaugural Meeting (March 31, 2016 - April 1 ...">
            <a:extLst>
              <a:ext uri="{FF2B5EF4-FFF2-40B4-BE49-F238E27FC236}">
                <a16:creationId xmlns:a16="http://schemas.microsoft.com/office/drawing/2014/main" id="{F151DACC-A959-AF47-B4ED-71640B2173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42ACEB89-7C1F-BA44-89B4-3DC42A22FC83}"/>
              </a:ext>
            </a:extLst>
          </p:cNvPr>
          <p:cNvPicPr>
            <a:picLocks noChangeAspect="1"/>
          </p:cNvPicPr>
          <p:nvPr/>
        </p:nvPicPr>
        <p:blipFill>
          <a:blip r:embed="rId8"/>
          <a:stretch>
            <a:fillRect/>
          </a:stretch>
        </p:blipFill>
        <p:spPr>
          <a:xfrm>
            <a:off x="2804131" y="4458337"/>
            <a:ext cx="2257749" cy="1693311"/>
          </a:xfrm>
          <a:prstGeom prst="rect">
            <a:avLst/>
          </a:prstGeom>
        </p:spPr>
      </p:pic>
      <p:pic>
        <p:nvPicPr>
          <p:cNvPr id="17" name="Picture 16">
            <a:extLst>
              <a:ext uri="{FF2B5EF4-FFF2-40B4-BE49-F238E27FC236}">
                <a16:creationId xmlns:a16="http://schemas.microsoft.com/office/drawing/2014/main" id="{621FA194-EBEF-D846-B372-FE68CF0A5294}"/>
              </a:ext>
            </a:extLst>
          </p:cNvPr>
          <p:cNvPicPr>
            <a:picLocks noChangeAspect="1"/>
          </p:cNvPicPr>
          <p:nvPr/>
        </p:nvPicPr>
        <p:blipFill>
          <a:blip r:embed="rId9"/>
          <a:stretch>
            <a:fillRect/>
          </a:stretch>
        </p:blipFill>
        <p:spPr>
          <a:xfrm>
            <a:off x="546382" y="4435260"/>
            <a:ext cx="2257749" cy="1693312"/>
          </a:xfrm>
          <a:prstGeom prst="rect">
            <a:avLst/>
          </a:prstGeom>
        </p:spPr>
      </p:pic>
      <p:sp>
        <p:nvSpPr>
          <p:cNvPr id="18" name="TextBox 17">
            <a:extLst>
              <a:ext uri="{FF2B5EF4-FFF2-40B4-BE49-F238E27FC236}">
                <a16:creationId xmlns:a16="http://schemas.microsoft.com/office/drawing/2014/main" id="{64E422B2-9647-6141-9948-8E5CF74778DC}"/>
              </a:ext>
            </a:extLst>
          </p:cNvPr>
          <p:cNvSpPr txBox="1"/>
          <p:nvPr/>
        </p:nvSpPr>
        <p:spPr>
          <a:xfrm>
            <a:off x="1786263" y="4155331"/>
            <a:ext cx="2146742" cy="369332"/>
          </a:xfrm>
          <a:prstGeom prst="rect">
            <a:avLst/>
          </a:prstGeom>
          <a:noFill/>
        </p:spPr>
        <p:txBody>
          <a:bodyPr wrap="none" rtlCol="0">
            <a:spAutoFit/>
          </a:bodyPr>
          <a:lstStyle/>
          <a:p>
            <a:r>
              <a:rPr lang="en-US" baseline="30000" dirty="0"/>
              <a:t>208</a:t>
            </a:r>
            <a:r>
              <a:rPr lang="en-US" dirty="0"/>
              <a:t>Pb(</a:t>
            </a:r>
            <a:r>
              <a:rPr lang="en-US" dirty="0" err="1"/>
              <a:t>n,n</a:t>
            </a:r>
            <a:r>
              <a:rPr lang="en-US" dirty="0"/>
              <a:t>) @ 30 MeV</a:t>
            </a:r>
            <a:endParaRPr lang="en-US" baseline="30000" dirty="0"/>
          </a:p>
        </p:txBody>
      </p:sp>
      <p:sp>
        <p:nvSpPr>
          <p:cNvPr id="19" name="TextBox 18">
            <a:extLst>
              <a:ext uri="{FF2B5EF4-FFF2-40B4-BE49-F238E27FC236}">
                <a16:creationId xmlns:a16="http://schemas.microsoft.com/office/drawing/2014/main" id="{7E07E0DC-5F2B-F64E-B0E5-02057FA920E4}"/>
              </a:ext>
            </a:extLst>
          </p:cNvPr>
          <p:cNvSpPr txBox="1"/>
          <p:nvPr/>
        </p:nvSpPr>
        <p:spPr>
          <a:xfrm>
            <a:off x="3828081" y="5191932"/>
            <a:ext cx="607859" cy="369332"/>
          </a:xfrm>
          <a:prstGeom prst="rect">
            <a:avLst/>
          </a:prstGeom>
          <a:noFill/>
        </p:spPr>
        <p:txBody>
          <a:bodyPr wrap="none" rtlCol="0">
            <a:spAutoFit/>
          </a:bodyPr>
          <a:lstStyle/>
          <a:p>
            <a:r>
              <a:rPr lang="en-US" dirty="0">
                <a:highlight>
                  <a:srgbClr val="FFFF00"/>
                </a:highlight>
              </a:rPr>
              <a:t>        </a:t>
            </a:r>
          </a:p>
        </p:txBody>
      </p:sp>
      <p:sp>
        <p:nvSpPr>
          <p:cNvPr id="20" name="Rectangle 19">
            <a:extLst>
              <a:ext uri="{FF2B5EF4-FFF2-40B4-BE49-F238E27FC236}">
                <a16:creationId xmlns:a16="http://schemas.microsoft.com/office/drawing/2014/main" id="{5F4895A6-03F2-ED48-93D7-1C17BEACAE41}"/>
              </a:ext>
            </a:extLst>
          </p:cNvPr>
          <p:cNvSpPr/>
          <p:nvPr/>
        </p:nvSpPr>
        <p:spPr>
          <a:xfrm>
            <a:off x="9384906" y="2817158"/>
            <a:ext cx="468041" cy="25296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E473244-A917-8348-93A9-F515932BCE81}"/>
              </a:ext>
            </a:extLst>
          </p:cNvPr>
          <p:cNvSpPr/>
          <p:nvPr/>
        </p:nvSpPr>
        <p:spPr>
          <a:xfrm>
            <a:off x="11455830" y="1448755"/>
            <a:ext cx="449451" cy="25782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52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A74E0-382B-DF42-A455-BE9A27A5F322}"/>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11/16		</a:t>
            </a:r>
          </a:p>
        </p:txBody>
      </p:sp>
      <p:pic>
        <p:nvPicPr>
          <p:cNvPr id="3" name="Picture 2" descr="Facility for Rare Isotope Beams (FRIB) | LinkedIn">
            <a:extLst>
              <a:ext uri="{FF2B5EF4-FFF2-40B4-BE49-F238E27FC236}">
                <a16:creationId xmlns:a16="http://schemas.microsoft.com/office/drawing/2014/main" id="{892BC2F4-AFA9-AC41-B2F7-80B91164E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50095525-EE15-4341-B817-C3506223F411}"/>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  Results: Including the Reaction Cross Section I</a:t>
            </a:r>
          </a:p>
        </p:txBody>
      </p:sp>
      <p:sp>
        <p:nvSpPr>
          <p:cNvPr id="7" name="TextBox 6">
            <a:extLst>
              <a:ext uri="{FF2B5EF4-FFF2-40B4-BE49-F238E27FC236}">
                <a16:creationId xmlns:a16="http://schemas.microsoft.com/office/drawing/2014/main" id="{B8989A56-6F58-9648-B3B8-B321AEF83731}"/>
              </a:ext>
            </a:extLst>
          </p:cNvPr>
          <p:cNvSpPr txBox="1"/>
          <p:nvPr/>
        </p:nvSpPr>
        <p:spPr>
          <a:xfrm>
            <a:off x="247972" y="945397"/>
            <a:ext cx="11009307" cy="830997"/>
          </a:xfrm>
          <a:prstGeom prst="rect">
            <a:avLst/>
          </a:prstGeom>
          <a:solidFill>
            <a:schemeClr val="bg1"/>
          </a:solidFill>
        </p:spPr>
        <p:txBody>
          <a:bodyPr wrap="square" rtlCol="0">
            <a:spAutoFit/>
          </a:bodyPr>
          <a:lstStyle/>
          <a:p>
            <a:r>
              <a:rPr lang="en-US" sz="2400" dirty="0">
                <a:solidFill>
                  <a:schemeClr val="accent1"/>
                </a:solidFill>
              </a:rPr>
              <a:t>“el” (blue) single data set elastic differential cross section. </a:t>
            </a:r>
          </a:p>
          <a:p>
            <a:r>
              <a:rPr lang="en-US" sz="2400" dirty="0">
                <a:solidFill>
                  <a:schemeClr val="accent2"/>
                </a:solidFill>
              </a:rPr>
              <a:t>“</a:t>
            </a:r>
            <a:r>
              <a:rPr lang="en-US" sz="2400" dirty="0" err="1">
                <a:solidFill>
                  <a:schemeClr val="accent2"/>
                </a:solidFill>
              </a:rPr>
              <a:t>el+reac</a:t>
            </a:r>
            <a:r>
              <a:rPr lang="en-US" sz="2400" dirty="0">
                <a:solidFill>
                  <a:schemeClr val="accent2"/>
                </a:solidFill>
              </a:rPr>
              <a:t>” (orange) elastic differential cross section and total reaction cross section.</a:t>
            </a:r>
          </a:p>
        </p:txBody>
      </p:sp>
      <p:sp>
        <p:nvSpPr>
          <p:cNvPr id="8" name="TextBox 7">
            <a:extLst>
              <a:ext uri="{FF2B5EF4-FFF2-40B4-BE49-F238E27FC236}">
                <a16:creationId xmlns:a16="http://schemas.microsoft.com/office/drawing/2014/main" id="{1E77A0A5-AD76-A24E-B42B-D7DD1413D30B}"/>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15/24		</a:t>
            </a:r>
          </a:p>
        </p:txBody>
      </p:sp>
      <p:pic>
        <p:nvPicPr>
          <p:cNvPr id="9" name="Picture 4" descr="FRIB Theory Alliance Inaugural Meeting (March 31, 2016 - April 1 ...">
            <a:extLst>
              <a:ext uri="{FF2B5EF4-FFF2-40B4-BE49-F238E27FC236}">
                <a16:creationId xmlns:a16="http://schemas.microsoft.com/office/drawing/2014/main" id="{EF49D487-B491-B846-94A1-D6322F490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A close up of text on a white background&#10;&#10;Description automatically generated">
            <a:extLst>
              <a:ext uri="{FF2B5EF4-FFF2-40B4-BE49-F238E27FC236}">
                <a16:creationId xmlns:a16="http://schemas.microsoft.com/office/drawing/2014/main" id="{82D02A3D-A18C-5346-958E-9A2331C39E54}"/>
              </a:ext>
            </a:extLst>
          </p:cNvPr>
          <p:cNvPicPr>
            <a:picLocks/>
          </p:cNvPicPr>
          <p:nvPr/>
        </p:nvPicPr>
        <p:blipFill rotWithShape="1">
          <a:blip r:embed="rId4"/>
          <a:srcRect l="49225" t="50278" b="24660"/>
          <a:stretch/>
        </p:blipFill>
        <p:spPr>
          <a:xfrm>
            <a:off x="6268719" y="2501028"/>
            <a:ext cx="4622465" cy="3417074"/>
          </a:xfrm>
          <a:prstGeom prst="rect">
            <a:avLst/>
          </a:prstGeom>
        </p:spPr>
      </p:pic>
      <p:pic>
        <p:nvPicPr>
          <p:cNvPr id="15" name="Picture 14" descr="A close up of text on a white background&#10;&#10;Description automatically generated">
            <a:extLst>
              <a:ext uri="{FF2B5EF4-FFF2-40B4-BE49-F238E27FC236}">
                <a16:creationId xmlns:a16="http://schemas.microsoft.com/office/drawing/2014/main" id="{32215CDE-4B8A-FB45-9412-82969C262A1F}"/>
              </a:ext>
            </a:extLst>
          </p:cNvPr>
          <p:cNvPicPr>
            <a:picLocks/>
          </p:cNvPicPr>
          <p:nvPr/>
        </p:nvPicPr>
        <p:blipFill rotWithShape="1">
          <a:blip r:embed="rId4"/>
          <a:srcRect t="50278" r="49225" b="24660"/>
          <a:stretch/>
        </p:blipFill>
        <p:spPr>
          <a:xfrm>
            <a:off x="1473536" y="2495529"/>
            <a:ext cx="4988560" cy="3417074"/>
          </a:xfrm>
          <a:prstGeom prst="rect">
            <a:avLst/>
          </a:prstGeom>
        </p:spPr>
      </p:pic>
      <p:sp>
        <p:nvSpPr>
          <p:cNvPr id="19" name="TextBox 18">
            <a:extLst>
              <a:ext uri="{FF2B5EF4-FFF2-40B4-BE49-F238E27FC236}">
                <a16:creationId xmlns:a16="http://schemas.microsoft.com/office/drawing/2014/main" id="{8B52723F-CD20-944A-89C0-67A5C290FA54}"/>
              </a:ext>
            </a:extLst>
          </p:cNvPr>
          <p:cNvSpPr txBox="1"/>
          <p:nvPr/>
        </p:nvSpPr>
        <p:spPr>
          <a:xfrm>
            <a:off x="5441881" y="2185481"/>
            <a:ext cx="2040430" cy="369332"/>
          </a:xfrm>
          <a:prstGeom prst="rect">
            <a:avLst/>
          </a:prstGeom>
          <a:noFill/>
        </p:spPr>
        <p:txBody>
          <a:bodyPr wrap="none" rtlCol="0">
            <a:spAutoFit/>
          </a:bodyPr>
          <a:lstStyle/>
          <a:p>
            <a:r>
              <a:rPr lang="en-US" baseline="30000" dirty="0"/>
              <a:t>48</a:t>
            </a:r>
            <a:r>
              <a:rPr lang="en-US" dirty="0"/>
              <a:t>Ca(</a:t>
            </a:r>
            <a:r>
              <a:rPr lang="en-US" dirty="0" err="1"/>
              <a:t>p,p</a:t>
            </a:r>
            <a:r>
              <a:rPr lang="en-US" dirty="0"/>
              <a:t>) at 21 MeV</a:t>
            </a:r>
            <a:endParaRPr lang="en-US" baseline="30000" dirty="0"/>
          </a:p>
        </p:txBody>
      </p:sp>
      <p:sp>
        <p:nvSpPr>
          <p:cNvPr id="21" name="TextBox 20">
            <a:extLst>
              <a:ext uri="{FF2B5EF4-FFF2-40B4-BE49-F238E27FC236}">
                <a16:creationId xmlns:a16="http://schemas.microsoft.com/office/drawing/2014/main" id="{AD8ABA7E-BBF4-024F-982F-0C0A70475AB6}"/>
              </a:ext>
            </a:extLst>
          </p:cNvPr>
          <p:cNvSpPr txBox="1"/>
          <p:nvPr/>
        </p:nvSpPr>
        <p:spPr>
          <a:xfrm>
            <a:off x="2955046" y="2845630"/>
            <a:ext cx="538480" cy="369332"/>
          </a:xfrm>
          <a:prstGeom prst="rect">
            <a:avLst/>
          </a:prstGeom>
          <a:solidFill>
            <a:schemeClr val="bg1"/>
          </a:solidFill>
        </p:spPr>
        <p:txBody>
          <a:bodyPr wrap="square" rtlCol="0">
            <a:spAutoFit/>
          </a:bodyPr>
          <a:lstStyle/>
          <a:p>
            <a:r>
              <a:rPr lang="en-US" dirty="0"/>
              <a:t>       </a:t>
            </a:r>
          </a:p>
        </p:txBody>
      </p:sp>
      <p:sp>
        <p:nvSpPr>
          <p:cNvPr id="22" name="TextBox 21">
            <a:extLst>
              <a:ext uri="{FF2B5EF4-FFF2-40B4-BE49-F238E27FC236}">
                <a16:creationId xmlns:a16="http://schemas.microsoft.com/office/drawing/2014/main" id="{1C1F833E-3832-4B4E-AAAD-2FB651EB58FE}"/>
              </a:ext>
            </a:extLst>
          </p:cNvPr>
          <p:cNvSpPr txBox="1"/>
          <p:nvPr/>
        </p:nvSpPr>
        <p:spPr>
          <a:xfrm>
            <a:off x="9375949" y="2851129"/>
            <a:ext cx="458931" cy="369332"/>
          </a:xfrm>
          <a:prstGeom prst="rect">
            <a:avLst/>
          </a:prstGeom>
          <a:solidFill>
            <a:schemeClr val="bg1"/>
          </a:solidFill>
        </p:spPr>
        <p:txBody>
          <a:bodyPr wrap="square" rtlCol="0">
            <a:spAutoFit/>
          </a:bodyPr>
          <a:lstStyle/>
          <a:p>
            <a:r>
              <a:rPr lang="en-US" dirty="0"/>
              <a:t>      </a:t>
            </a:r>
          </a:p>
        </p:txBody>
      </p:sp>
      <p:sp>
        <p:nvSpPr>
          <p:cNvPr id="23" name="TextBox 22">
            <a:extLst>
              <a:ext uri="{FF2B5EF4-FFF2-40B4-BE49-F238E27FC236}">
                <a16:creationId xmlns:a16="http://schemas.microsoft.com/office/drawing/2014/main" id="{A81EC278-EF23-F643-9018-EA956922FDCC}"/>
              </a:ext>
            </a:extLst>
          </p:cNvPr>
          <p:cNvSpPr txBox="1"/>
          <p:nvPr/>
        </p:nvSpPr>
        <p:spPr>
          <a:xfrm>
            <a:off x="336572" y="5854658"/>
            <a:ext cx="7948434" cy="584775"/>
          </a:xfrm>
          <a:prstGeom prst="rect">
            <a:avLst/>
          </a:prstGeom>
          <a:noFill/>
        </p:spPr>
        <p:txBody>
          <a:bodyPr wrap="square" rtlCol="0">
            <a:spAutoFit/>
          </a:bodyPr>
          <a:lstStyle/>
          <a:p>
            <a:r>
              <a:rPr lang="en-US" sz="1400" dirty="0"/>
              <a:t>M. </a:t>
            </a:r>
            <a:r>
              <a:rPr lang="en-US" sz="1400" dirty="0" err="1"/>
              <a:t>Catacora</a:t>
            </a:r>
            <a:r>
              <a:rPr lang="en-US" sz="1400" dirty="0"/>
              <a:t>-Rios, G. B. King, A. E. Lovell, and F. M. Nunes Phys. Rev. C 100, 064615</a:t>
            </a:r>
          </a:p>
          <a:p>
            <a:endParaRPr lang="en-US" dirty="0"/>
          </a:p>
        </p:txBody>
      </p:sp>
    </p:spTree>
    <p:extLst>
      <p:ext uri="{BB962C8B-B14F-4D97-AF65-F5344CB8AC3E}">
        <p14:creationId xmlns:p14="http://schemas.microsoft.com/office/powerpoint/2010/main" val="3773990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A74E0-382B-DF42-A455-BE9A27A5F322}"/>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11/16		</a:t>
            </a:r>
          </a:p>
        </p:txBody>
      </p:sp>
      <p:pic>
        <p:nvPicPr>
          <p:cNvPr id="3" name="Picture 2" descr="Facility for Rare Isotope Beams (FRIB) | LinkedIn">
            <a:extLst>
              <a:ext uri="{FF2B5EF4-FFF2-40B4-BE49-F238E27FC236}">
                <a16:creationId xmlns:a16="http://schemas.microsoft.com/office/drawing/2014/main" id="{892BC2F4-AFA9-AC41-B2F7-80B91164E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50095525-EE15-4341-B817-C3506223F411}"/>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  Results: Including the Reaction Cross Section I</a:t>
            </a:r>
          </a:p>
        </p:txBody>
      </p:sp>
      <p:pic>
        <p:nvPicPr>
          <p:cNvPr id="5" name="Picture 4" descr="A close up of text on a white background&#10;&#10;Description automatically generated">
            <a:extLst>
              <a:ext uri="{FF2B5EF4-FFF2-40B4-BE49-F238E27FC236}">
                <a16:creationId xmlns:a16="http://schemas.microsoft.com/office/drawing/2014/main" id="{DAE58F12-B6AE-8A40-8FBF-D2799D23761A}"/>
              </a:ext>
            </a:extLst>
          </p:cNvPr>
          <p:cNvPicPr>
            <a:picLocks noChangeAspect="1"/>
          </p:cNvPicPr>
          <p:nvPr/>
        </p:nvPicPr>
        <p:blipFill rotWithShape="1">
          <a:blip r:embed="rId3"/>
          <a:srcRect t="74797" r="49225"/>
          <a:stretch/>
        </p:blipFill>
        <p:spPr>
          <a:xfrm>
            <a:off x="8739015" y="2340901"/>
            <a:ext cx="2772827" cy="1828800"/>
          </a:xfrm>
          <a:prstGeom prst="rect">
            <a:avLst/>
          </a:prstGeom>
        </p:spPr>
      </p:pic>
      <p:sp>
        <p:nvSpPr>
          <p:cNvPr id="7" name="TextBox 6">
            <a:extLst>
              <a:ext uri="{FF2B5EF4-FFF2-40B4-BE49-F238E27FC236}">
                <a16:creationId xmlns:a16="http://schemas.microsoft.com/office/drawing/2014/main" id="{B8989A56-6F58-9648-B3B8-B321AEF83731}"/>
              </a:ext>
            </a:extLst>
          </p:cNvPr>
          <p:cNvSpPr txBox="1"/>
          <p:nvPr/>
        </p:nvSpPr>
        <p:spPr>
          <a:xfrm>
            <a:off x="247972" y="945397"/>
            <a:ext cx="10591801" cy="1107996"/>
          </a:xfrm>
          <a:prstGeom prst="rect">
            <a:avLst/>
          </a:prstGeom>
          <a:noFill/>
        </p:spPr>
        <p:txBody>
          <a:bodyPr wrap="square" rtlCol="0">
            <a:spAutoFit/>
          </a:bodyPr>
          <a:lstStyle/>
          <a:p>
            <a:r>
              <a:rPr lang="en-US" sz="2400" dirty="0">
                <a:solidFill>
                  <a:schemeClr val="accent1"/>
                </a:solidFill>
              </a:rPr>
              <a:t>“el” (blue) single data set elastic differential cross section. </a:t>
            </a:r>
          </a:p>
          <a:p>
            <a:r>
              <a:rPr lang="en-US" sz="2400" dirty="0">
                <a:solidFill>
                  <a:schemeClr val="accent2"/>
                </a:solidFill>
              </a:rPr>
              <a:t>“</a:t>
            </a:r>
            <a:r>
              <a:rPr lang="en-US" sz="2400" dirty="0" err="1">
                <a:solidFill>
                  <a:schemeClr val="accent2"/>
                </a:solidFill>
              </a:rPr>
              <a:t>el+reac</a:t>
            </a:r>
            <a:r>
              <a:rPr lang="en-US" sz="2400" dirty="0">
                <a:solidFill>
                  <a:schemeClr val="accent2"/>
                </a:solidFill>
              </a:rPr>
              <a:t>” (orange) elastic differential cross section and total reaction cross section.</a:t>
            </a:r>
          </a:p>
          <a:p>
            <a:endParaRPr lang="en-US" dirty="0"/>
          </a:p>
        </p:txBody>
      </p:sp>
      <p:sp>
        <p:nvSpPr>
          <p:cNvPr id="8" name="TextBox 7">
            <a:extLst>
              <a:ext uri="{FF2B5EF4-FFF2-40B4-BE49-F238E27FC236}">
                <a16:creationId xmlns:a16="http://schemas.microsoft.com/office/drawing/2014/main" id="{1E77A0A5-AD76-A24E-B42B-D7DD1413D30B}"/>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16/24		</a:t>
            </a:r>
          </a:p>
        </p:txBody>
      </p:sp>
      <p:pic>
        <p:nvPicPr>
          <p:cNvPr id="9" name="Picture 4" descr="FRIB Theory Alliance Inaugural Meeting (March 31, 2016 - April 1 ...">
            <a:extLst>
              <a:ext uri="{FF2B5EF4-FFF2-40B4-BE49-F238E27FC236}">
                <a16:creationId xmlns:a16="http://schemas.microsoft.com/office/drawing/2014/main" id="{EF49D487-B491-B846-94A1-D6322F490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A close up of text on a white background&#10;&#10;Description automatically generated">
            <a:extLst>
              <a:ext uri="{FF2B5EF4-FFF2-40B4-BE49-F238E27FC236}">
                <a16:creationId xmlns:a16="http://schemas.microsoft.com/office/drawing/2014/main" id="{82D02A3D-A18C-5346-958E-9A2331C39E54}"/>
              </a:ext>
            </a:extLst>
          </p:cNvPr>
          <p:cNvPicPr>
            <a:picLocks noChangeAspect="1"/>
          </p:cNvPicPr>
          <p:nvPr/>
        </p:nvPicPr>
        <p:blipFill rotWithShape="1">
          <a:blip r:embed="rId3"/>
          <a:srcRect l="49225" t="50278" b="24660"/>
          <a:stretch/>
        </p:blipFill>
        <p:spPr>
          <a:xfrm>
            <a:off x="5950608" y="4121343"/>
            <a:ext cx="2788407" cy="1828800"/>
          </a:xfrm>
          <a:prstGeom prst="rect">
            <a:avLst/>
          </a:prstGeom>
        </p:spPr>
      </p:pic>
      <p:pic>
        <p:nvPicPr>
          <p:cNvPr id="11" name="Picture 10" descr="A close up of text on a white background&#10;&#10;Description automatically generated">
            <a:extLst>
              <a:ext uri="{FF2B5EF4-FFF2-40B4-BE49-F238E27FC236}">
                <a16:creationId xmlns:a16="http://schemas.microsoft.com/office/drawing/2014/main" id="{FC2F2749-A2E0-AC41-ABD3-0A8D84F939EB}"/>
              </a:ext>
            </a:extLst>
          </p:cNvPr>
          <p:cNvPicPr>
            <a:picLocks noChangeAspect="1"/>
          </p:cNvPicPr>
          <p:nvPr/>
        </p:nvPicPr>
        <p:blipFill rotWithShape="1">
          <a:blip r:embed="rId3"/>
          <a:srcRect l="48409" t="24874" b="50063"/>
          <a:stretch/>
        </p:blipFill>
        <p:spPr>
          <a:xfrm>
            <a:off x="3155525" y="4118674"/>
            <a:ext cx="2788407" cy="1828800"/>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5A87B6AC-0465-F74D-941E-EA0ED0036CEE}"/>
              </a:ext>
            </a:extLst>
          </p:cNvPr>
          <p:cNvPicPr>
            <a:picLocks noChangeAspect="1"/>
          </p:cNvPicPr>
          <p:nvPr/>
        </p:nvPicPr>
        <p:blipFill rotWithShape="1">
          <a:blip r:embed="rId3"/>
          <a:srcRect l="48240" b="74797"/>
          <a:stretch/>
        </p:blipFill>
        <p:spPr>
          <a:xfrm>
            <a:off x="152010" y="4088200"/>
            <a:ext cx="2772827" cy="1828800"/>
          </a:xfrm>
          <a:prstGeom prst="rect">
            <a:avLst/>
          </a:prstGeom>
        </p:spPr>
      </p:pic>
      <p:pic>
        <p:nvPicPr>
          <p:cNvPr id="13" name="Picture 12" descr="A close up of text on a white background&#10;&#10;Description automatically generated">
            <a:extLst>
              <a:ext uri="{FF2B5EF4-FFF2-40B4-BE49-F238E27FC236}">
                <a16:creationId xmlns:a16="http://schemas.microsoft.com/office/drawing/2014/main" id="{68C25C8F-295F-A249-A74E-6612E78B22C5}"/>
              </a:ext>
            </a:extLst>
          </p:cNvPr>
          <p:cNvPicPr>
            <a:picLocks noChangeAspect="1"/>
          </p:cNvPicPr>
          <p:nvPr/>
        </p:nvPicPr>
        <p:blipFill rotWithShape="1">
          <a:blip r:embed="rId3"/>
          <a:srcRect r="49117" b="74797"/>
          <a:stretch/>
        </p:blipFill>
        <p:spPr>
          <a:xfrm>
            <a:off x="149364" y="2289879"/>
            <a:ext cx="2775473" cy="1828800"/>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D0C68C30-8503-3948-A68A-6FDA3B6019CC}"/>
              </a:ext>
            </a:extLst>
          </p:cNvPr>
          <p:cNvPicPr>
            <a:picLocks noChangeAspect="1"/>
          </p:cNvPicPr>
          <p:nvPr/>
        </p:nvPicPr>
        <p:blipFill rotWithShape="1">
          <a:blip r:embed="rId3"/>
          <a:srcRect t="24874" r="48385" b="50063"/>
          <a:stretch/>
        </p:blipFill>
        <p:spPr>
          <a:xfrm>
            <a:off x="3025276" y="2340901"/>
            <a:ext cx="2788407" cy="1828800"/>
          </a:xfrm>
          <a:prstGeom prst="rect">
            <a:avLst/>
          </a:prstGeom>
        </p:spPr>
      </p:pic>
      <p:pic>
        <p:nvPicPr>
          <p:cNvPr id="15" name="Picture 14" descr="A close up of text on a white background&#10;&#10;Description automatically generated">
            <a:extLst>
              <a:ext uri="{FF2B5EF4-FFF2-40B4-BE49-F238E27FC236}">
                <a16:creationId xmlns:a16="http://schemas.microsoft.com/office/drawing/2014/main" id="{32215CDE-4B8A-FB45-9412-82969C262A1F}"/>
              </a:ext>
            </a:extLst>
          </p:cNvPr>
          <p:cNvPicPr>
            <a:picLocks noChangeAspect="1"/>
          </p:cNvPicPr>
          <p:nvPr/>
        </p:nvPicPr>
        <p:blipFill rotWithShape="1">
          <a:blip r:embed="rId3"/>
          <a:srcRect t="50278" r="49225" b="24660"/>
          <a:stretch/>
        </p:blipFill>
        <p:spPr>
          <a:xfrm>
            <a:off x="5719920" y="2289874"/>
            <a:ext cx="2788407" cy="1828800"/>
          </a:xfrm>
          <a:prstGeom prst="rect">
            <a:avLst/>
          </a:prstGeom>
        </p:spPr>
      </p:pic>
      <p:pic>
        <p:nvPicPr>
          <p:cNvPr id="16" name="Picture 15" descr="A close up of text on a white background&#10;&#10;Description automatically generated">
            <a:extLst>
              <a:ext uri="{FF2B5EF4-FFF2-40B4-BE49-F238E27FC236}">
                <a16:creationId xmlns:a16="http://schemas.microsoft.com/office/drawing/2014/main" id="{2D14ACE9-22F8-E04C-8839-A5D7A52BF2A7}"/>
              </a:ext>
            </a:extLst>
          </p:cNvPr>
          <p:cNvPicPr>
            <a:picLocks noChangeAspect="1"/>
          </p:cNvPicPr>
          <p:nvPr/>
        </p:nvPicPr>
        <p:blipFill rotWithShape="1">
          <a:blip r:embed="rId3"/>
          <a:srcRect l="49225" t="74797"/>
          <a:stretch/>
        </p:blipFill>
        <p:spPr>
          <a:xfrm>
            <a:off x="8899041" y="4118674"/>
            <a:ext cx="2772827" cy="1828800"/>
          </a:xfrm>
          <a:prstGeom prst="rect">
            <a:avLst/>
          </a:prstGeom>
        </p:spPr>
      </p:pic>
      <p:sp>
        <p:nvSpPr>
          <p:cNvPr id="17" name="TextBox 16">
            <a:extLst>
              <a:ext uri="{FF2B5EF4-FFF2-40B4-BE49-F238E27FC236}">
                <a16:creationId xmlns:a16="http://schemas.microsoft.com/office/drawing/2014/main" id="{5DC4094E-1605-C341-A5A1-22741B8E5755}"/>
              </a:ext>
            </a:extLst>
          </p:cNvPr>
          <p:cNvSpPr txBox="1"/>
          <p:nvPr/>
        </p:nvSpPr>
        <p:spPr>
          <a:xfrm>
            <a:off x="707887" y="1921192"/>
            <a:ext cx="2117375" cy="369332"/>
          </a:xfrm>
          <a:prstGeom prst="rect">
            <a:avLst/>
          </a:prstGeom>
          <a:noFill/>
        </p:spPr>
        <p:txBody>
          <a:bodyPr wrap="none" rtlCol="0">
            <a:spAutoFit/>
          </a:bodyPr>
          <a:lstStyle/>
          <a:p>
            <a:r>
              <a:rPr lang="en-US" baseline="30000" dirty="0"/>
              <a:t>48</a:t>
            </a:r>
            <a:r>
              <a:rPr lang="en-US" dirty="0"/>
              <a:t>Ca(</a:t>
            </a:r>
            <a:r>
              <a:rPr lang="en-US" dirty="0" err="1"/>
              <a:t>n,n</a:t>
            </a:r>
            <a:r>
              <a:rPr lang="en-US" dirty="0"/>
              <a:t>) at 12 MeV</a:t>
            </a:r>
            <a:endParaRPr lang="en-US" baseline="30000" dirty="0"/>
          </a:p>
        </p:txBody>
      </p:sp>
      <p:sp>
        <p:nvSpPr>
          <p:cNvPr id="18" name="TextBox 17">
            <a:extLst>
              <a:ext uri="{FF2B5EF4-FFF2-40B4-BE49-F238E27FC236}">
                <a16:creationId xmlns:a16="http://schemas.microsoft.com/office/drawing/2014/main" id="{CEB2AB00-8647-2F4E-BD5E-9043E33EF77A}"/>
              </a:ext>
            </a:extLst>
          </p:cNvPr>
          <p:cNvSpPr txBox="1"/>
          <p:nvPr/>
        </p:nvSpPr>
        <p:spPr>
          <a:xfrm>
            <a:off x="3552703" y="1921192"/>
            <a:ext cx="2040430" cy="369332"/>
          </a:xfrm>
          <a:prstGeom prst="rect">
            <a:avLst/>
          </a:prstGeom>
          <a:noFill/>
        </p:spPr>
        <p:txBody>
          <a:bodyPr wrap="none" rtlCol="0">
            <a:spAutoFit/>
          </a:bodyPr>
          <a:lstStyle/>
          <a:p>
            <a:r>
              <a:rPr lang="en-US" baseline="30000" dirty="0"/>
              <a:t>48</a:t>
            </a:r>
            <a:r>
              <a:rPr lang="en-US" dirty="0"/>
              <a:t>Ca(</a:t>
            </a:r>
            <a:r>
              <a:rPr lang="en-US" dirty="0" err="1"/>
              <a:t>p,p</a:t>
            </a:r>
            <a:r>
              <a:rPr lang="en-US" dirty="0"/>
              <a:t>) at 12 MeV</a:t>
            </a:r>
            <a:endParaRPr lang="en-US" baseline="30000" dirty="0"/>
          </a:p>
        </p:txBody>
      </p:sp>
      <p:sp>
        <p:nvSpPr>
          <p:cNvPr id="19" name="TextBox 18">
            <a:extLst>
              <a:ext uri="{FF2B5EF4-FFF2-40B4-BE49-F238E27FC236}">
                <a16:creationId xmlns:a16="http://schemas.microsoft.com/office/drawing/2014/main" id="{8B52723F-CD20-944A-89C0-67A5C290FA54}"/>
              </a:ext>
            </a:extLst>
          </p:cNvPr>
          <p:cNvSpPr txBox="1"/>
          <p:nvPr/>
        </p:nvSpPr>
        <p:spPr>
          <a:xfrm>
            <a:off x="6468631" y="1908380"/>
            <a:ext cx="2040430" cy="369332"/>
          </a:xfrm>
          <a:prstGeom prst="rect">
            <a:avLst/>
          </a:prstGeom>
          <a:noFill/>
        </p:spPr>
        <p:txBody>
          <a:bodyPr wrap="none" rtlCol="0">
            <a:spAutoFit/>
          </a:bodyPr>
          <a:lstStyle/>
          <a:p>
            <a:r>
              <a:rPr lang="en-US" baseline="30000" dirty="0"/>
              <a:t>48</a:t>
            </a:r>
            <a:r>
              <a:rPr lang="en-US" dirty="0"/>
              <a:t>Ca(</a:t>
            </a:r>
            <a:r>
              <a:rPr lang="en-US" dirty="0" err="1"/>
              <a:t>p,p</a:t>
            </a:r>
            <a:r>
              <a:rPr lang="en-US" dirty="0"/>
              <a:t>) at 21 MeV</a:t>
            </a:r>
            <a:endParaRPr lang="en-US" baseline="30000" dirty="0"/>
          </a:p>
        </p:txBody>
      </p:sp>
      <p:sp>
        <p:nvSpPr>
          <p:cNvPr id="20" name="TextBox 19">
            <a:extLst>
              <a:ext uri="{FF2B5EF4-FFF2-40B4-BE49-F238E27FC236}">
                <a16:creationId xmlns:a16="http://schemas.microsoft.com/office/drawing/2014/main" id="{4DDFCA45-173A-DF42-8619-BC760165466B}"/>
              </a:ext>
            </a:extLst>
          </p:cNvPr>
          <p:cNvSpPr txBox="1"/>
          <p:nvPr/>
        </p:nvSpPr>
        <p:spPr>
          <a:xfrm>
            <a:off x="9300119" y="1927748"/>
            <a:ext cx="2040430" cy="369332"/>
          </a:xfrm>
          <a:prstGeom prst="rect">
            <a:avLst/>
          </a:prstGeom>
          <a:noFill/>
        </p:spPr>
        <p:txBody>
          <a:bodyPr wrap="none" rtlCol="0">
            <a:spAutoFit/>
          </a:bodyPr>
          <a:lstStyle/>
          <a:p>
            <a:r>
              <a:rPr lang="en-US" baseline="30000" dirty="0"/>
              <a:t>48</a:t>
            </a:r>
            <a:r>
              <a:rPr lang="en-US" dirty="0"/>
              <a:t>Ca(</a:t>
            </a:r>
            <a:r>
              <a:rPr lang="en-US" dirty="0" err="1"/>
              <a:t>d,p</a:t>
            </a:r>
            <a:r>
              <a:rPr lang="en-US" dirty="0"/>
              <a:t>) at 21 MeV</a:t>
            </a:r>
            <a:endParaRPr lang="en-US" baseline="30000" dirty="0"/>
          </a:p>
        </p:txBody>
      </p:sp>
      <p:sp>
        <p:nvSpPr>
          <p:cNvPr id="21" name="Rectangle 20">
            <a:extLst>
              <a:ext uri="{FF2B5EF4-FFF2-40B4-BE49-F238E27FC236}">
                <a16:creationId xmlns:a16="http://schemas.microsoft.com/office/drawing/2014/main" id="{59451598-421D-8047-B7E9-B00647F9E8B0}"/>
              </a:ext>
            </a:extLst>
          </p:cNvPr>
          <p:cNvSpPr/>
          <p:nvPr/>
        </p:nvSpPr>
        <p:spPr>
          <a:xfrm>
            <a:off x="3198743" y="5912603"/>
            <a:ext cx="6502400" cy="307777"/>
          </a:xfrm>
          <a:prstGeom prst="rect">
            <a:avLst/>
          </a:prstGeom>
        </p:spPr>
        <p:txBody>
          <a:bodyPr wrap="square">
            <a:spAutoFit/>
          </a:bodyPr>
          <a:lstStyle/>
          <a:p>
            <a:r>
              <a:rPr lang="en-US" sz="1400" dirty="0"/>
              <a:t>M. </a:t>
            </a:r>
            <a:r>
              <a:rPr lang="en-US" sz="1400" dirty="0" err="1"/>
              <a:t>Catacora</a:t>
            </a:r>
            <a:r>
              <a:rPr lang="en-US" sz="1400" dirty="0"/>
              <a:t>-Rios, G. B. King, A. E. Lovell, and F. M. Nunes Phys. Rev. C 100, 064615</a:t>
            </a:r>
          </a:p>
        </p:txBody>
      </p:sp>
    </p:spTree>
    <p:extLst>
      <p:ext uri="{BB962C8B-B14F-4D97-AF65-F5344CB8AC3E}">
        <p14:creationId xmlns:p14="http://schemas.microsoft.com/office/powerpoint/2010/main" val="3033769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D337D-9F8F-424D-BFD9-7A5EEF13F391}"/>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11/16		</a:t>
            </a:r>
          </a:p>
        </p:txBody>
      </p:sp>
      <p:pic>
        <p:nvPicPr>
          <p:cNvPr id="3" name="Picture 2" descr="Facility for Rare Isotope Beams (FRIB) | LinkedIn">
            <a:extLst>
              <a:ext uri="{FF2B5EF4-FFF2-40B4-BE49-F238E27FC236}">
                <a16:creationId xmlns:a16="http://schemas.microsoft.com/office/drawing/2014/main" id="{45C7D37A-BE20-CC4D-9CDD-9B9119B06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7115F588-6F0C-1A49-BD82-E132F97A52A5}"/>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  Results: Including the Reaction Cross Section II</a:t>
            </a:r>
          </a:p>
        </p:txBody>
      </p:sp>
      <p:pic>
        <p:nvPicPr>
          <p:cNvPr id="8" name="Picture 7" descr="A close up of a map&#10;&#10;Description automatically generated">
            <a:extLst>
              <a:ext uri="{FF2B5EF4-FFF2-40B4-BE49-F238E27FC236}">
                <a16:creationId xmlns:a16="http://schemas.microsoft.com/office/drawing/2014/main" id="{A7163A58-DCB1-4F43-A15B-02571B2E8085}"/>
              </a:ext>
            </a:extLst>
          </p:cNvPr>
          <p:cNvPicPr>
            <a:picLocks noChangeAspect="1"/>
          </p:cNvPicPr>
          <p:nvPr/>
        </p:nvPicPr>
        <p:blipFill rotWithShape="1">
          <a:blip r:embed="rId3"/>
          <a:srcRect t="75060" r="48375"/>
          <a:stretch/>
        </p:blipFill>
        <p:spPr>
          <a:xfrm>
            <a:off x="8799981" y="2511510"/>
            <a:ext cx="2381702" cy="1554480"/>
          </a:xfrm>
          <a:prstGeom prst="rect">
            <a:avLst/>
          </a:prstGeom>
        </p:spPr>
      </p:pic>
      <p:sp>
        <p:nvSpPr>
          <p:cNvPr id="9" name="TextBox 8">
            <a:extLst>
              <a:ext uri="{FF2B5EF4-FFF2-40B4-BE49-F238E27FC236}">
                <a16:creationId xmlns:a16="http://schemas.microsoft.com/office/drawing/2014/main" id="{813C4DBE-64CB-AB4D-BE09-A1B03E183DD1}"/>
              </a:ext>
            </a:extLst>
          </p:cNvPr>
          <p:cNvSpPr txBox="1"/>
          <p:nvPr/>
        </p:nvSpPr>
        <p:spPr>
          <a:xfrm>
            <a:off x="286719" y="1192369"/>
            <a:ext cx="11065790" cy="830997"/>
          </a:xfrm>
          <a:prstGeom prst="rect">
            <a:avLst/>
          </a:prstGeom>
          <a:noFill/>
        </p:spPr>
        <p:txBody>
          <a:bodyPr wrap="square" rtlCol="0">
            <a:spAutoFit/>
          </a:bodyPr>
          <a:lstStyle/>
          <a:p>
            <a:r>
              <a:rPr lang="en-US" sz="2400" dirty="0"/>
              <a:t>Results</a:t>
            </a:r>
          </a:p>
          <a:p>
            <a:pPr marL="285750" indent="-285750">
              <a:buFont typeface="Arial" panose="020B0604020202020204" pitchFamily="34" charset="0"/>
              <a:buChar char="•"/>
            </a:pPr>
            <a:r>
              <a:rPr lang="en-US" sz="2400" dirty="0"/>
              <a:t>Adding the reaction cross section reduces uncertainty in some cases/angles.</a:t>
            </a:r>
          </a:p>
        </p:txBody>
      </p:sp>
      <p:sp>
        <p:nvSpPr>
          <p:cNvPr id="11" name="TextBox 10">
            <a:extLst>
              <a:ext uri="{FF2B5EF4-FFF2-40B4-BE49-F238E27FC236}">
                <a16:creationId xmlns:a16="http://schemas.microsoft.com/office/drawing/2014/main" id="{FD04F2A7-CC9E-7B4C-B883-8F7BE0E4044F}"/>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17/24		</a:t>
            </a:r>
          </a:p>
        </p:txBody>
      </p:sp>
      <p:pic>
        <p:nvPicPr>
          <p:cNvPr id="12" name="Picture 4" descr="FRIB Theory Alliance Inaugural Meeting (March 31, 2016 - April 1 ...">
            <a:extLst>
              <a:ext uri="{FF2B5EF4-FFF2-40B4-BE49-F238E27FC236}">
                <a16:creationId xmlns:a16="http://schemas.microsoft.com/office/drawing/2014/main" id="{EB3ECBF0-67B4-6F4A-865F-31C0C2CB3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A close up of a map&#10;&#10;Description automatically generated">
            <a:extLst>
              <a:ext uri="{FF2B5EF4-FFF2-40B4-BE49-F238E27FC236}">
                <a16:creationId xmlns:a16="http://schemas.microsoft.com/office/drawing/2014/main" id="{FD41E401-8760-0E4A-936E-0AADAEF5988B}"/>
              </a:ext>
            </a:extLst>
          </p:cNvPr>
          <p:cNvPicPr>
            <a:picLocks noChangeAspect="1"/>
          </p:cNvPicPr>
          <p:nvPr/>
        </p:nvPicPr>
        <p:blipFill rotWithShape="1">
          <a:blip r:embed="rId3"/>
          <a:srcRect t="49972" r="48772" b="25248"/>
          <a:stretch/>
        </p:blipFill>
        <p:spPr>
          <a:xfrm>
            <a:off x="6365501" y="2467142"/>
            <a:ext cx="2397079" cy="1554480"/>
          </a:xfrm>
          <a:prstGeom prst="rect">
            <a:avLst/>
          </a:prstGeom>
        </p:spPr>
      </p:pic>
      <p:pic>
        <p:nvPicPr>
          <p:cNvPr id="14" name="Picture 13" descr="A close up of a map&#10;&#10;Description automatically generated">
            <a:extLst>
              <a:ext uri="{FF2B5EF4-FFF2-40B4-BE49-F238E27FC236}">
                <a16:creationId xmlns:a16="http://schemas.microsoft.com/office/drawing/2014/main" id="{3C0FC1D5-CE3B-A64B-AE5D-84C955ED12B8}"/>
              </a:ext>
            </a:extLst>
          </p:cNvPr>
          <p:cNvPicPr>
            <a:picLocks noChangeAspect="1"/>
          </p:cNvPicPr>
          <p:nvPr/>
        </p:nvPicPr>
        <p:blipFill rotWithShape="1">
          <a:blip r:embed="rId3"/>
          <a:srcRect l="48427" t="24676" b="50262"/>
          <a:stretch/>
        </p:blipFill>
        <p:spPr>
          <a:xfrm>
            <a:off x="3712059" y="4058591"/>
            <a:ext cx="2367751" cy="1554480"/>
          </a:xfrm>
          <a:prstGeom prst="rect">
            <a:avLst/>
          </a:prstGeom>
        </p:spPr>
      </p:pic>
      <p:pic>
        <p:nvPicPr>
          <p:cNvPr id="15" name="Picture 14" descr="A close up of a map&#10;&#10;Description automatically generated">
            <a:extLst>
              <a:ext uri="{FF2B5EF4-FFF2-40B4-BE49-F238E27FC236}">
                <a16:creationId xmlns:a16="http://schemas.microsoft.com/office/drawing/2014/main" id="{FFAC69FA-364B-144C-AB61-FF7295DF2BFD}"/>
              </a:ext>
            </a:extLst>
          </p:cNvPr>
          <p:cNvPicPr>
            <a:picLocks noChangeAspect="1"/>
          </p:cNvPicPr>
          <p:nvPr/>
        </p:nvPicPr>
        <p:blipFill rotWithShape="1">
          <a:blip r:embed="rId3"/>
          <a:srcRect r="48545" b="75060"/>
          <a:stretch/>
        </p:blipFill>
        <p:spPr>
          <a:xfrm>
            <a:off x="1087642" y="2467142"/>
            <a:ext cx="2381702" cy="1554480"/>
          </a:xfrm>
          <a:prstGeom prst="rect">
            <a:avLst/>
          </a:prstGeom>
        </p:spPr>
      </p:pic>
      <p:pic>
        <p:nvPicPr>
          <p:cNvPr id="16" name="Picture 15" descr="A close up of a map&#10;&#10;Description automatically generated">
            <a:extLst>
              <a:ext uri="{FF2B5EF4-FFF2-40B4-BE49-F238E27FC236}">
                <a16:creationId xmlns:a16="http://schemas.microsoft.com/office/drawing/2014/main" id="{E041A723-C81F-964B-88EE-3CE85A93F45E}"/>
              </a:ext>
            </a:extLst>
          </p:cNvPr>
          <p:cNvPicPr>
            <a:picLocks noChangeAspect="1"/>
          </p:cNvPicPr>
          <p:nvPr/>
        </p:nvPicPr>
        <p:blipFill rotWithShape="1">
          <a:blip r:embed="rId3"/>
          <a:srcRect l="47384" b="75060"/>
          <a:stretch/>
        </p:blipFill>
        <p:spPr>
          <a:xfrm>
            <a:off x="1087642" y="4052317"/>
            <a:ext cx="2381702" cy="1554480"/>
          </a:xfrm>
          <a:prstGeom prst="rect">
            <a:avLst/>
          </a:prstGeom>
        </p:spPr>
      </p:pic>
      <p:pic>
        <p:nvPicPr>
          <p:cNvPr id="17" name="Picture 16" descr="A close up of a map&#10;&#10;Description automatically generated">
            <a:extLst>
              <a:ext uri="{FF2B5EF4-FFF2-40B4-BE49-F238E27FC236}">
                <a16:creationId xmlns:a16="http://schemas.microsoft.com/office/drawing/2014/main" id="{CEC5C74A-EC9B-5B42-A1B1-D6D010B2D387}"/>
              </a:ext>
            </a:extLst>
          </p:cNvPr>
          <p:cNvPicPr>
            <a:picLocks noChangeAspect="1"/>
          </p:cNvPicPr>
          <p:nvPr/>
        </p:nvPicPr>
        <p:blipFill rotWithShape="1">
          <a:blip r:embed="rId3"/>
          <a:srcRect t="24676" r="48427" b="50262"/>
          <a:stretch/>
        </p:blipFill>
        <p:spPr>
          <a:xfrm>
            <a:off x="3713709" y="2467142"/>
            <a:ext cx="2367751" cy="1554480"/>
          </a:xfrm>
          <a:prstGeom prst="rect">
            <a:avLst/>
          </a:prstGeom>
        </p:spPr>
      </p:pic>
      <p:pic>
        <p:nvPicPr>
          <p:cNvPr id="18" name="Picture 17" descr="A close up of a map&#10;&#10;Description automatically generated">
            <a:extLst>
              <a:ext uri="{FF2B5EF4-FFF2-40B4-BE49-F238E27FC236}">
                <a16:creationId xmlns:a16="http://schemas.microsoft.com/office/drawing/2014/main" id="{7D495E79-69C7-1641-88BB-F590F70DD421}"/>
              </a:ext>
            </a:extLst>
          </p:cNvPr>
          <p:cNvPicPr>
            <a:picLocks noChangeAspect="1"/>
          </p:cNvPicPr>
          <p:nvPr/>
        </p:nvPicPr>
        <p:blipFill rotWithShape="1">
          <a:blip r:embed="rId3"/>
          <a:srcRect l="48772" t="49972" b="25248"/>
          <a:stretch/>
        </p:blipFill>
        <p:spPr>
          <a:xfrm>
            <a:off x="6365501" y="4054283"/>
            <a:ext cx="2397079" cy="1554480"/>
          </a:xfrm>
          <a:prstGeom prst="rect">
            <a:avLst/>
          </a:prstGeom>
        </p:spPr>
      </p:pic>
      <p:pic>
        <p:nvPicPr>
          <p:cNvPr id="19" name="Picture 18" descr="A close up of a map&#10;&#10;Description automatically generated">
            <a:extLst>
              <a:ext uri="{FF2B5EF4-FFF2-40B4-BE49-F238E27FC236}">
                <a16:creationId xmlns:a16="http://schemas.microsoft.com/office/drawing/2014/main" id="{1D3AEAB9-5E8C-064D-A607-075C238F9329}"/>
              </a:ext>
            </a:extLst>
          </p:cNvPr>
          <p:cNvPicPr>
            <a:picLocks noChangeAspect="1"/>
          </p:cNvPicPr>
          <p:nvPr/>
        </p:nvPicPr>
        <p:blipFill rotWithShape="1">
          <a:blip r:embed="rId3"/>
          <a:srcRect l="48375" t="75060"/>
          <a:stretch/>
        </p:blipFill>
        <p:spPr>
          <a:xfrm>
            <a:off x="8831354" y="4052317"/>
            <a:ext cx="2381702" cy="1554480"/>
          </a:xfrm>
          <a:prstGeom prst="rect">
            <a:avLst/>
          </a:prstGeom>
        </p:spPr>
      </p:pic>
      <p:sp>
        <p:nvSpPr>
          <p:cNvPr id="20" name="TextBox 19">
            <a:extLst>
              <a:ext uri="{FF2B5EF4-FFF2-40B4-BE49-F238E27FC236}">
                <a16:creationId xmlns:a16="http://schemas.microsoft.com/office/drawing/2014/main" id="{DD273714-5ECA-F544-80A5-5765D59A7E03}"/>
              </a:ext>
            </a:extLst>
          </p:cNvPr>
          <p:cNvSpPr txBox="1"/>
          <p:nvPr/>
        </p:nvSpPr>
        <p:spPr>
          <a:xfrm>
            <a:off x="1215798" y="2087830"/>
            <a:ext cx="2125390" cy="369332"/>
          </a:xfrm>
          <a:prstGeom prst="rect">
            <a:avLst/>
          </a:prstGeom>
          <a:noFill/>
        </p:spPr>
        <p:txBody>
          <a:bodyPr wrap="none" rtlCol="0">
            <a:spAutoFit/>
          </a:bodyPr>
          <a:lstStyle/>
          <a:p>
            <a:r>
              <a:rPr lang="en-US" baseline="30000" dirty="0"/>
              <a:t>208</a:t>
            </a:r>
            <a:r>
              <a:rPr lang="en-US" dirty="0"/>
              <a:t>Pb(</a:t>
            </a:r>
            <a:r>
              <a:rPr lang="en-US" dirty="0" err="1"/>
              <a:t>n,n</a:t>
            </a:r>
            <a:r>
              <a:rPr lang="en-US" dirty="0"/>
              <a:t>) at 30 MeV</a:t>
            </a:r>
            <a:endParaRPr lang="en-US" baseline="30000" dirty="0"/>
          </a:p>
        </p:txBody>
      </p:sp>
      <p:sp>
        <p:nvSpPr>
          <p:cNvPr id="21" name="TextBox 20">
            <a:extLst>
              <a:ext uri="{FF2B5EF4-FFF2-40B4-BE49-F238E27FC236}">
                <a16:creationId xmlns:a16="http://schemas.microsoft.com/office/drawing/2014/main" id="{4DDE78E3-26CC-004D-832A-DC844E967C69}"/>
              </a:ext>
            </a:extLst>
          </p:cNvPr>
          <p:cNvSpPr txBox="1"/>
          <p:nvPr/>
        </p:nvSpPr>
        <p:spPr>
          <a:xfrm>
            <a:off x="4031611" y="2087830"/>
            <a:ext cx="2125390"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at 30 MeV</a:t>
            </a:r>
            <a:endParaRPr lang="en-US" baseline="30000" dirty="0"/>
          </a:p>
        </p:txBody>
      </p:sp>
      <p:sp>
        <p:nvSpPr>
          <p:cNvPr id="22" name="TextBox 21">
            <a:extLst>
              <a:ext uri="{FF2B5EF4-FFF2-40B4-BE49-F238E27FC236}">
                <a16:creationId xmlns:a16="http://schemas.microsoft.com/office/drawing/2014/main" id="{22B1D247-6996-664C-937B-B23CD018C038}"/>
              </a:ext>
            </a:extLst>
          </p:cNvPr>
          <p:cNvSpPr txBox="1"/>
          <p:nvPr/>
        </p:nvSpPr>
        <p:spPr>
          <a:xfrm>
            <a:off x="6529522" y="2087830"/>
            <a:ext cx="2125390"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at 61 MeV</a:t>
            </a:r>
            <a:endParaRPr lang="en-US" baseline="30000" dirty="0"/>
          </a:p>
        </p:txBody>
      </p:sp>
      <p:sp>
        <p:nvSpPr>
          <p:cNvPr id="23" name="TextBox 22">
            <a:extLst>
              <a:ext uri="{FF2B5EF4-FFF2-40B4-BE49-F238E27FC236}">
                <a16:creationId xmlns:a16="http://schemas.microsoft.com/office/drawing/2014/main" id="{C11DA215-D788-844E-A309-EAE5D2CA24E3}"/>
              </a:ext>
            </a:extLst>
          </p:cNvPr>
          <p:cNvSpPr txBox="1"/>
          <p:nvPr/>
        </p:nvSpPr>
        <p:spPr>
          <a:xfrm>
            <a:off x="9056293" y="2087830"/>
            <a:ext cx="2125390" cy="369332"/>
          </a:xfrm>
          <a:prstGeom prst="rect">
            <a:avLst/>
          </a:prstGeom>
          <a:noFill/>
        </p:spPr>
        <p:txBody>
          <a:bodyPr wrap="none" rtlCol="0">
            <a:spAutoFit/>
          </a:bodyPr>
          <a:lstStyle/>
          <a:p>
            <a:r>
              <a:rPr lang="en-US" baseline="30000" dirty="0"/>
              <a:t>208</a:t>
            </a:r>
            <a:r>
              <a:rPr lang="en-US" dirty="0"/>
              <a:t>Pb(</a:t>
            </a:r>
            <a:r>
              <a:rPr lang="en-US" dirty="0" err="1"/>
              <a:t>d,p</a:t>
            </a:r>
            <a:r>
              <a:rPr lang="en-US" dirty="0"/>
              <a:t>) at 61 MeV</a:t>
            </a:r>
            <a:endParaRPr lang="en-US" baseline="30000" dirty="0"/>
          </a:p>
        </p:txBody>
      </p:sp>
      <p:sp>
        <p:nvSpPr>
          <p:cNvPr id="24" name="Rectangle 23">
            <a:extLst>
              <a:ext uri="{FF2B5EF4-FFF2-40B4-BE49-F238E27FC236}">
                <a16:creationId xmlns:a16="http://schemas.microsoft.com/office/drawing/2014/main" id="{B16E5D05-74A1-1346-978B-1E607E109E57}"/>
              </a:ext>
            </a:extLst>
          </p:cNvPr>
          <p:cNvSpPr/>
          <p:nvPr/>
        </p:nvSpPr>
        <p:spPr>
          <a:xfrm>
            <a:off x="2905801" y="5847371"/>
            <a:ext cx="6502400" cy="307777"/>
          </a:xfrm>
          <a:prstGeom prst="rect">
            <a:avLst/>
          </a:prstGeom>
        </p:spPr>
        <p:txBody>
          <a:bodyPr wrap="square">
            <a:spAutoFit/>
          </a:bodyPr>
          <a:lstStyle/>
          <a:p>
            <a:r>
              <a:rPr lang="en-US" sz="1400" dirty="0"/>
              <a:t>M. </a:t>
            </a:r>
            <a:r>
              <a:rPr lang="en-US" sz="1400" dirty="0" err="1"/>
              <a:t>Catacora</a:t>
            </a:r>
            <a:r>
              <a:rPr lang="en-US" sz="1400" dirty="0"/>
              <a:t>-Rios, G. B. King, A. E. Lovell, and F. M. Nunes Phys. Rev. C 100, 064615</a:t>
            </a:r>
          </a:p>
        </p:txBody>
      </p:sp>
    </p:spTree>
    <p:extLst>
      <p:ext uri="{BB962C8B-B14F-4D97-AF65-F5344CB8AC3E}">
        <p14:creationId xmlns:p14="http://schemas.microsoft.com/office/powerpoint/2010/main" val="228242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B79BE8-7A24-5D43-8421-CCC1B1BE20F9}"/>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12/16		</a:t>
            </a:r>
          </a:p>
        </p:txBody>
      </p:sp>
      <p:pic>
        <p:nvPicPr>
          <p:cNvPr id="3" name="Picture 2" descr="Facility for Rare Isotope Beams (FRIB) | LinkedIn">
            <a:extLst>
              <a:ext uri="{FF2B5EF4-FFF2-40B4-BE49-F238E27FC236}">
                <a16:creationId xmlns:a16="http://schemas.microsoft.com/office/drawing/2014/main" id="{E133D06D-F826-DE46-9240-9B52F0F64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13AD437A-7433-FF42-BF7E-B7FD0087C8D7}"/>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  Results: Including the Reaction Cross Section III</a:t>
            </a:r>
          </a:p>
        </p:txBody>
      </p:sp>
      <p:pic>
        <p:nvPicPr>
          <p:cNvPr id="6" name="Picture 5" descr="A screenshot of a cell phone&#10;&#10;Description automatically generated">
            <a:extLst>
              <a:ext uri="{FF2B5EF4-FFF2-40B4-BE49-F238E27FC236}">
                <a16:creationId xmlns:a16="http://schemas.microsoft.com/office/drawing/2014/main" id="{20CB9EBB-644C-B141-B68A-6DDBA22274F9}"/>
              </a:ext>
            </a:extLst>
          </p:cNvPr>
          <p:cNvPicPr>
            <a:picLocks noChangeAspect="1"/>
          </p:cNvPicPr>
          <p:nvPr/>
        </p:nvPicPr>
        <p:blipFill>
          <a:blip r:embed="rId3"/>
          <a:stretch>
            <a:fillRect/>
          </a:stretch>
        </p:blipFill>
        <p:spPr>
          <a:xfrm>
            <a:off x="2722412" y="2483028"/>
            <a:ext cx="6685057" cy="2882125"/>
          </a:xfrm>
          <a:prstGeom prst="rect">
            <a:avLst/>
          </a:prstGeom>
        </p:spPr>
      </p:pic>
      <p:sp>
        <p:nvSpPr>
          <p:cNvPr id="8" name="TextBox 7">
            <a:extLst>
              <a:ext uri="{FF2B5EF4-FFF2-40B4-BE49-F238E27FC236}">
                <a16:creationId xmlns:a16="http://schemas.microsoft.com/office/drawing/2014/main" id="{F9DB90E0-7E01-2C45-AC16-746969984982}"/>
              </a:ext>
            </a:extLst>
          </p:cNvPr>
          <p:cNvSpPr txBox="1"/>
          <p:nvPr/>
        </p:nvSpPr>
        <p:spPr>
          <a:xfrm>
            <a:off x="3492223" y="1677456"/>
            <a:ext cx="5145437" cy="830997"/>
          </a:xfrm>
          <a:prstGeom prst="rect">
            <a:avLst/>
          </a:prstGeom>
          <a:noFill/>
        </p:spPr>
        <p:txBody>
          <a:bodyPr wrap="square" rtlCol="0">
            <a:spAutoFit/>
          </a:bodyPr>
          <a:lstStyle/>
          <a:p>
            <a:r>
              <a:rPr lang="en-US" sz="2400" dirty="0"/>
              <a:t>Bayesian 95% confidence interval for the total reaction cross section.</a:t>
            </a:r>
          </a:p>
        </p:txBody>
      </p:sp>
      <p:sp>
        <p:nvSpPr>
          <p:cNvPr id="9" name="TextBox 8">
            <a:extLst>
              <a:ext uri="{FF2B5EF4-FFF2-40B4-BE49-F238E27FC236}">
                <a16:creationId xmlns:a16="http://schemas.microsoft.com/office/drawing/2014/main" id="{BBB53D9B-3CF8-3D4B-A013-4F815C81989C}"/>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18/24		</a:t>
            </a:r>
          </a:p>
        </p:txBody>
      </p:sp>
      <p:pic>
        <p:nvPicPr>
          <p:cNvPr id="10" name="Picture 4" descr="FRIB Theory Alliance Inaugural Meeting (March 31, 2016 - April 1 ...">
            <a:extLst>
              <a:ext uri="{FF2B5EF4-FFF2-40B4-BE49-F238E27FC236}">
                <a16:creationId xmlns:a16="http://schemas.microsoft.com/office/drawing/2014/main" id="{7A45C1DB-7100-9444-84FB-2BE6ECE87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a:extLst>
              <a:ext uri="{FF2B5EF4-FFF2-40B4-BE49-F238E27FC236}">
                <a16:creationId xmlns:a16="http://schemas.microsoft.com/office/drawing/2014/main" id="{B79778EA-7C8D-8443-A95E-0F45E837F07F}"/>
              </a:ext>
            </a:extLst>
          </p:cNvPr>
          <p:cNvSpPr/>
          <p:nvPr/>
        </p:nvSpPr>
        <p:spPr>
          <a:xfrm>
            <a:off x="3198743" y="5912603"/>
            <a:ext cx="6502400" cy="307777"/>
          </a:xfrm>
          <a:prstGeom prst="rect">
            <a:avLst/>
          </a:prstGeom>
        </p:spPr>
        <p:txBody>
          <a:bodyPr wrap="square">
            <a:spAutoFit/>
          </a:bodyPr>
          <a:lstStyle/>
          <a:p>
            <a:r>
              <a:rPr lang="en-US" sz="1400" dirty="0"/>
              <a:t>M. </a:t>
            </a:r>
            <a:r>
              <a:rPr lang="en-US" sz="1400" dirty="0" err="1"/>
              <a:t>Catacora</a:t>
            </a:r>
            <a:r>
              <a:rPr lang="en-US" sz="1400" dirty="0"/>
              <a:t>-Rios, G. B. King, A. E. Lovell, and F. M. Nunes Phys. Rev. C 100, 064615</a:t>
            </a:r>
          </a:p>
        </p:txBody>
      </p:sp>
    </p:spTree>
    <p:extLst>
      <p:ext uri="{BB962C8B-B14F-4D97-AF65-F5344CB8AC3E}">
        <p14:creationId xmlns:p14="http://schemas.microsoft.com/office/powerpoint/2010/main" val="1177128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82C07-ED97-C342-AB1C-4B6A8A72B2F0}"/>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13/16		</a:t>
            </a:r>
          </a:p>
        </p:txBody>
      </p:sp>
      <p:pic>
        <p:nvPicPr>
          <p:cNvPr id="3" name="Picture 2" descr="Facility for Rare Isotope Beams (FRIB) | LinkedIn">
            <a:extLst>
              <a:ext uri="{FF2B5EF4-FFF2-40B4-BE49-F238E27FC236}">
                <a16:creationId xmlns:a16="http://schemas.microsoft.com/office/drawing/2014/main" id="{B62A8B66-E332-874C-8457-60B303649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32632BE2-6E79-CB45-BAA5-4E3347399067}"/>
              </a:ext>
            </a:extLst>
          </p:cNvPr>
          <p:cNvSpPr txBox="1"/>
          <p:nvPr/>
        </p:nvSpPr>
        <p:spPr>
          <a:xfrm>
            <a:off x="-1" y="0"/>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Polarization and other Observables I</a:t>
            </a:r>
          </a:p>
          <a:p>
            <a:r>
              <a:rPr lang="en-US" sz="1000" dirty="0">
                <a:solidFill>
                  <a:schemeClr val="bg1"/>
                </a:solidFill>
              </a:rPr>
              <a:t>  </a:t>
            </a:r>
          </a:p>
        </p:txBody>
      </p:sp>
      <p:sp>
        <p:nvSpPr>
          <p:cNvPr id="6" name="TextBox 5">
            <a:extLst>
              <a:ext uri="{FF2B5EF4-FFF2-40B4-BE49-F238E27FC236}">
                <a16:creationId xmlns:a16="http://schemas.microsoft.com/office/drawing/2014/main" id="{72A5CE5D-DD9F-564F-8633-380FE7FB5FFA}"/>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19/24		</a:t>
            </a:r>
          </a:p>
        </p:txBody>
      </p:sp>
      <p:pic>
        <p:nvPicPr>
          <p:cNvPr id="7" name="Picture 4" descr="FRIB Theory Alliance Inaugural Meeting (March 31, 2016 - April 1 ...">
            <a:extLst>
              <a:ext uri="{FF2B5EF4-FFF2-40B4-BE49-F238E27FC236}">
                <a16:creationId xmlns:a16="http://schemas.microsoft.com/office/drawing/2014/main" id="{E23C48D6-A0FA-E04C-9858-DD30470E8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A close up of a map&#10;&#10;Description automatically generated">
            <a:extLst>
              <a:ext uri="{FF2B5EF4-FFF2-40B4-BE49-F238E27FC236}">
                <a16:creationId xmlns:a16="http://schemas.microsoft.com/office/drawing/2014/main" id="{F22BF92B-C934-6543-A05D-F88A9E80F2DA}"/>
              </a:ext>
            </a:extLst>
          </p:cNvPr>
          <p:cNvPicPr>
            <a:picLocks noChangeAspect="1"/>
          </p:cNvPicPr>
          <p:nvPr/>
        </p:nvPicPr>
        <p:blipFill rotWithShape="1">
          <a:blip r:embed="rId4"/>
          <a:srcRect b="73397"/>
          <a:stretch/>
        </p:blipFill>
        <p:spPr>
          <a:xfrm>
            <a:off x="1536542" y="2590799"/>
            <a:ext cx="8657162" cy="3559315"/>
          </a:xfrm>
          <a:prstGeom prst="rect">
            <a:avLst/>
          </a:prstGeom>
        </p:spPr>
      </p:pic>
      <p:sp>
        <p:nvSpPr>
          <p:cNvPr id="12" name="TextBox 11">
            <a:extLst>
              <a:ext uri="{FF2B5EF4-FFF2-40B4-BE49-F238E27FC236}">
                <a16:creationId xmlns:a16="http://schemas.microsoft.com/office/drawing/2014/main" id="{4CF4EEDB-1F3E-F749-AF56-0ACD8462374C}"/>
              </a:ext>
            </a:extLst>
          </p:cNvPr>
          <p:cNvSpPr txBox="1"/>
          <p:nvPr/>
        </p:nvSpPr>
        <p:spPr>
          <a:xfrm>
            <a:off x="4744720" y="2344340"/>
            <a:ext cx="2240806" cy="369332"/>
          </a:xfrm>
          <a:prstGeom prst="rect">
            <a:avLst/>
          </a:prstGeom>
          <a:noFill/>
        </p:spPr>
        <p:txBody>
          <a:bodyPr wrap="none" rtlCol="0">
            <a:spAutoFit/>
          </a:bodyPr>
          <a:lstStyle/>
          <a:p>
            <a:r>
              <a:rPr lang="en-US" dirty="0"/>
              <a:t>208Pb(</a:t>
            </a:r>
            <a:r>
              <a:rPr lang="en-US" dirty="0" err="1"/>
              <a:t>n,n</a:t>
            </a:r>
            <a:r>
              <a:rPr lang="en-US" dirty="0"/>
              <a:t>) at 30 MeV</a:t>
            </a:r>
          </a:p>
        </p:txBody>
      </p:sp>
      <p:sp>
        <p:nvSpPr>
          <p:cNvPr id="13" name="TextBox 12">
            <a:extLst>
              <a:ext uri="{FF2B5EF4-FFF2-40B4-BE49-F238E27FC236}">
                <a16:creationId xmlns:a16="http://schemas.microsoft.com/office/drawing/2014/main" id="{702B05E6-AB37-6444-A0A5-63CFC0987F98}"/>
              </a:ext>
            </a:extLst>
          </p:cNvPr>
          <p:cNvSpPr txBox="1"/>
          <p:nvPr/>
        </p:nvSpPr>
        <p:spPr>
          <a:xfrm>
            <a:off x="805063" y="1330211"/>
            <a:ext cx="10581871" cy="923330"/>
          </a:xfrm>
          <a:prstGeom prst="rect">
            <a:avLst/>
          </a:prstGeom>
          <a:noFill/>
        </p:spPr>
        <p:txBody>
          <a:bodyPr wrap="none" rtlCol="0">
            <a:spAutoFit/>
          </a:bodyPr>
          <a:lstStyle/>
          <a:p>
            <a:r>
              <a:rPr lang="en-US" dirty="0">
                <a:solidFill>
                  <a:schemeClr val="accent1"/>
                </a:solidFill>
              </a:rPr>
              <a:t>“</a:t>
            </a:r>
            <a:r>
              <a:rPr lang="en-US" dirty="0" err="1">
                <a:solidFill>
                  <a:schemeClr val="accent1"/>
                </a:solidFill>
              </a:rPr>
              <a:t>Dxs</a:t>
            </a:r>
            <a:r>
              <a:rPr lang="en-US" dirty="0">
                <a:solidFill>
                  <a:schemeClr val="accent1"/>
                </a:solidFill>
              </a:rPr>
              <a:t>” (blue) single data set of differential cross section fitted.</a:t>
            </a:r>
          </a:p>
          <a:p>
            <a:r>
              <a:rPr lang="en-US" dirty="0">
                <a:solidFill>
                  <a:schemeClr val="accent2"/>
                </a:solidFill>
              </a:rPr>
              <a:t>“</a:t>
            </a:r>
            <a:r>
              <a:rPr lang="en-US" dirty="0" err="1">
                <a:solidFill>
                  <a:schemeClr val="accent2"/>
                </a:solidFill>
              </a:rPr>
              <a:t>Dxs+pol</a:t>
            </a:r>
            <a:r>
              <a:rPr lang="en-US" dirty="0">
                <a:solidFill>
                  <a:schemeClr val="accent2"/>
                </a:solidFill>
              </a:rPr>
              <a:t>” (orange) differential cross section data set and polarization data set fitted.</a:t>
            </a:r>
          </a:p>
          <a:p>
            <a:r>
              <a:rPr lang="en-US" dirty="0">
                <a:solidFill>
                  <a:schemeClr val="accent6"/>
                </a:solidFill>
              </a:rPr>
              <a:t>“</a:t>
            </a:r>
            <a:r>
              <a:rPr lang="en-US" dirty="0" err="1">
                <a:solidFill>
                  <a:schemeClr val="accent6"/>
                </a:solidFill>
              </a:rPr>
              <a:t>Dxs+pol+rxs</a:t>
            </a:r>
            <a:r>
              <a:rPr lang="en-US" dirty="0">
                <a:solidFill>
                  <a:schemeClr val="accent6"/>
                </a:solidFill>
              </a:rPr>
              <a:t>” (green) differential cross section data set, polarization data set and total cross section data fitted.</a:t>
            </a:r>
          </a:p>
        </p:txBody>
      </p:sp>
    </p:spTree>
    <p:extLst>
      <p:ext uri="{BB962C8B-B14F-4D97-AF65-F5344CB8AC3E}">
        <p14:creationId xmlns:p14="http://schemas.microsoft.com/office/powerpoint/2010/main" val="3213955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40008D-1CB2-7746-9017-1DFBDBA078E4}"/>
              </a:ext>
            </a:extLst>
          </p:cNvPr>
          <p:cNvSpPr txBox="1"/>
          <p:nvPr/>
        </p:nvSpPr>
        <p:spPr>
          <a:xfrm>
            <a:off x="-1" y="0"/>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Few-body reaction models and Optical Potentials</a:t>
            </a:r>
          </a:p>
          <a:p>
            <a:endParaRPr lang="en-US" sz="1000" dirty="0">
              <a:solidFill>
                <a:schemeClr val="bg1"/>
              </a:solidFill>
            </a:endParaRPr>
          </a:p>
        </p:txBody>
      </p:sp>
      <p:sp>
        <p:nvSpPr>
          <p:cNvPr id="5" name="TextBox 4">
            <a:extLst>
              <a:ext uri="{FF2B5EF4-FFF2-40B4-BE49-F238E27FC236}">
                <a16:creationId xmlns:a16="http://schemas.microsoft.com/office/drawing/2014/main" id="{D4A9B975-D857-354E-9337-2514D149458B}"/>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2/24		</a:t>
            </a:r>
          </a:p>
        </p:txBody>
      </p:sp>
      <p:pic>
        <p:nvPicPr>
          <p:cNvPr id="6" name="Picture 4" descr="FRIB Theory Alliance Inaugural Meeting (March 31, 2016 - April 1 ...">
            <a:extLst>
              <a:ext uri="{FF2B5EF4-FFF2-40B4-BE49-F238E27FC236}">
                <a16:creationId xmlns:a16="http://schemas.microsoft.com/office/drawing/2014/main" id="{AE7F405A-AA68-F54D-993D-700BECD3C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a:extLst>
              <a:ext uri="{FF2B5EF4-FFF2-40B4-BE49-F238E27FC236}">
                <a16:creationId xmlns:a16="http://schemas.microsoft.com/office/drawing/2014/main" id="{E435EB48-2A5E-2740-A42F-10AF10C07319}"/>
              </a:ext>
            </a:extLst>
          </p:cNvPr>
          <p:cNvGrpSpPr/>
          <p:nvPr/>
        </p:nvGrpSpPr>
        <p:grpSpPr>
          <a:xfrm>
            <a:off x="8097864" y="3429000"/>
            <a:ext cx="3465655" cy="1884104"/>
            <a:chOff x="4212440" y="2618021"/>
            <a:chExt cx="3465655" cy="1884104"/>
          </a:xfrm>
        </p:grpSpPr>
        <p:pic>
          <p:nvPicPr>
            <p:cNvPr id="8" name="Picture 7">
              <a:extLst>
                <a:ext uri="{FF2B5EF4-FFF2-40B4-BE49-F238E27FC236}">
                  <a16:creationId xmlns:a16="http://schemas.microsoft.com/office/drawing/2014/main" id="{BDD56BAB-7DB0-A14F-9920-3050DD89E316}"/>
                </a:ext>
              </a:extLst>
            </p:cNvPr>
            <p:cNvPicPr>
              <a:picLocks noChangeAspect="1"/>
            </p:cNvPicPr>
            <p:nvPr/>
          </p:nvPicPr>
          <p:blipFill>
            <a:blip r:embed="rId3"/>
            <a:stretch>
              <a:fillRect/>
            </a:stretch>
          </p:blipFill>
          <p:spPr>
            <a:xfrm>
              <a:off x="4500979" y="2618021"/>
              <a:ext cx="3177116" cy="1884104"/>
            </a:xfrm>
            <a:prstGeom prst="rect">
              <a:avLst/>
            </a:prstGeom>
          </p:spPr>
        </p:pic>
        <p:sp>
          <p:nvSpPr>
            <p:cNvPr id="9" name="TextBox 8">
              <a:extLst>
                <a:ext uri="{FF2B5EF4-FFF2-40B4-BE49-F238E27FC236}">
                  <a16:creationId xmlns:a16="http://schemas.microsoft.com/office/drawing/2014/main" id="{DD4AA381-3376-CC49-8871-D17C00006F9B}"/>
                </a:ext>
              </a:extLst>
            </p:cNvPr>
            <p:cNvSpPr txBox="1"/>
            <p:nvPr/>
          </p:nvSpPr>
          <p:spPr>
            <a:xfrm>
              <a:off x="4685465" y="2719387"/>
              <a:ext cx="499369" cy="300082"/>
            </a:xfrm>
            <a:prstGeom prst="rect">
              <a:avLst/>
            </a:prstGeom>
            <a:noFill/>
          </p:spPr>
          <p:txBody>
            <a:bodyPr wrap="square" rtlCol="0">
              <a:spAutoFit/>
            </a:bodyPr>
            <a:lstStyle/>
            <a:p>
              <a:r>
                <a:rPr lang="en-US" sz="1350" dirty="0">
                  <a:solidFill>
                    <a:srgbClr val="C00000"/>
                  </a:solidFill>
                </a:rPr>
                <a:t>V</a:t>
              </a:r>
              <a:r>
                <a:rPr lang="en-US" sz="1350" baseline="-25000" dirty="0">
                  <a:solidFill>
                    <a:srgbClr val="C00000"/>
                  </a:solidFill>
                </a:rPr>
                <a:t>C</a:t>
              </a:r>
            </a:p>
          </p:txBody>
        </p:sp>
        <p:sp>
          <p:nvSpPr>
            <p:cNvPr id="10" name="TextBox 9">
              <a:extLst>
                <a:ext uri="{FF2B5EF4-FFF2-40B4-BE49-F238E27FC236}">
                  <a16:creationId xmlns:a16="http://schemas.microsoft.com/office/drawing/2014/main" id="{7244E5A4-1A9F-D24F-B7E4-48E95C999199}"/>
                </a:ext>
              </a:extLst>
            </p:cNvPr>
            <p:cNvSpPr txBox="1"/>
            <p:nvPr/>
          </p:nvSpPr>
          <p:spPr>
            <a:xfrm>
              <a:off x="4989946" y="3169785"/>
              <a:ext cx="499369" cy="300082"/>
            </a:xfrm>
            <a:prstGeom prst="rect">
              <a:avLst/>
            </a:prstGeom>
            <a:noFill/>
          </p:spPr>
          <p:txBody>
            <a:bodyPr wrap="square" rtlCol="0">
              <a:spAutoFit/>
            </a:bodyPr>
            <a:lstStyle/>
            <a:p>
              <a:r>
                <a:rPr lang="en-US" sz="1350" dirty="0">
                  <a:solidFill>
                    <a:srgbClr val="016446"/>
                  </a:solidFill>
                </a:rPr>
                <a:t>W</a:t>
              </a:r>
              <a:r>
                <a:rPr lang="en-US" sz="1350" baseline="-25000" dirty="0">
                  <a:solidFill>
                    <a:srgbClr val="016446"/>
                  </a:solidFill>
                </a:rPr>
                <a:t>S</a:t>
              </a:r>
            </a:p>
          </p:txBody>
        </p:sp>
        <p:sp>
          <p:nvSpPr>
            <p:cNvPr id="11" name="TextBox 10">
              <a:extLst>
                <a:ext uri="{FF2B5EF4-FFF2-40B4-BE49-F238E27FC236}">
                  <a16:creationId xmlns:a16="http://schemas.microsoft.com/office/drawing/2014/main" id="{E0B0965C-C718-4C44-BB00-BA2F6DDEFA3F}"/>
                </a:ext>
              </a:extLst>
            </p:cNvPr>
            <p:cNvSpPr txBox="1"/>
            <p:nvPr/>
          </p:nvSpPr>
          <p:spPr>
            <a:xfrm>
              <a:off x="4671405" y="4117340"/>
              <a:ext cx="499369" cy="300082"/>
            </a:xfrm>
            <a:prstGeom prst="rect">
              <a:avLst/>
            </a:prstGeom>
            <a:noFill/>
          </p:spPr>
          <p:txBody>
            <a:bodyPr wrap="square" rtlCol="0">
              <a:spAutoFit/>
            </a:bodyPr>
            <a:lstStyle/>
            <a:p>
              <a:r>
                <a:rPr lang="en-US" sz="1350" dirty="0">
                  <a:solidFill>
                    <a:srgbClr val="002060"/>
                  </a:solidFill>
                </a:rPr>
                <a:t>V</a:t>
              </a:r>
              <a:endParaRPr lang="en-US" sz="1350" baseline="-25000" dirty="0">
                <a:solidFill>
                  <a:srgbClr val="002060"/>
                </a:solidFill>
              </a:endParaRPr>
            </a:p>
          </p:txBody>
        </p:sp>
        <p:sp>
          <p:nvSpPr>
            <p:cNvPr id="12" name="TextBox 11">
              <a:extLst>
                <a:ext uri="{FF2B5EF4-FFF2-40B4-BE49-F238E27FC236}">
                  <a16:creationId xmlns:a16="http://schemas.microsoft.com/office/drawing/2014/main" id="{352D6F8E-9147-C04D-8800-32B5A98B5040}"/>
                </a:ext>
              </a:extLst>
            </p:cNvPr>
            <p:cNvSpPr txBox="1"/>
            <p:nvPr/>
          </p:nvSpPr>
          <p:spPr>
            <a:xfrm rot="16200000">
              <a:off x="3862462" y="3282875"/>
              <a:ext cx="1000037" cy="300082"/>
            </a:xfrm>
            <a:prstGeom prst="rect">
              <a:avLst/>
            </a:prstGeom>
            <a:noFill/>
          </p:spPr>
          <p:txBody>
            <a:bodyPr wrap="square" rtlCol="0">
              <a:spAutoFit/>
            </a:bodyPr>
            <a:lstStyle/>
            <a:p>
              <a:r>
                <a:rPr lang="en-US" sz="1350" dirty="0"/>
                <a:t>U (MeV)</a:t>
              </a:r>
            </a:p>
          </p:txBody>
        </p:sp>
        <p:sp>
          <p:nvSpPr>
            <p:cNvPr id="13" name="TextBox 12">
              <a:extLst>
                <a:ext uri="{FF2B5EF4-FFF2-40B4-BE49-F238E27FC236}">
                  <a16:creationId xmlns:a16="http://schemas.microsoft.com/office/drawing/2014/main" id="{C29A1FED-6F8D-DB43-976A-BD2DB1912CA3}"/>
                </a:ext>
              </a:extLst>
            </p:cNvPr>
            <p:cNvSpPr txBox="1"/>
            <p:nvPr/>
          </p:nvSpPr>
          <p:spPr>
            <a:xfrm>
              <a:off x="6678902" y="3256821"/>
              <a:ext cx="726976" cy="300082"/>
            </a:xfrm>
            <a:prstGeom prst="rect">
              <a:avLst/>
            </a:prstGeom>
            <a:noFill/>
          </p:spPr>
          <p:txBody>
            <a:bodyPr wrap="square" rtlCol="0">
              <a:spAutoFit/>
            </a:bodyPr>
            <a:lstStyle/>
            <a:p>
              <a:r>
                <a:rPr lang="en-US" sz="1350" dirty="0"/>
                <a:t>r (</a:t>
              </a:r>
              <a:r>
                <a:rPr lang="en-US" sz="1350" dirty="0" err="1"/>
                <a:t>fm</a:t>
              </a:r>
              <a:r>
                <a:rPr lang="en-US" sz="1350" dirty="0"/>
                <a:t>)</a:t>
              </a:r>
            </a:p>
          </p:txBody>
        </p:sp>
      </p:grpSp>
      <p:sp>
        <p:nvSpPr>
          <p:cNvPr id="21" name="TextBox 14">
            <a:extLst>
              <a:ext uri="{FF2B5EF4-FFF2-40B4-BE49-F238E27FC236}">
                <a16:creationId xmlns:a16="http://schemas.microsoft.com/office/drawing/2014/main" id="{528BEB9C-9DE2-A040-AF31-083ED9FA70BF}"/>
              </a:ext>
            </a:extLst>
          </p:cNvPr>
          <p:cNvSpPr txBox="1">
            <a:spLocks noChangeArrowheads="1"/>
          </p:cNvSpPr>
          <p:nvPr/>
        </p:nvSpPr>
        <p:spPr bwMode="auto">
          <a:xfrm>
            <a:off x="15533" y="5676663"/>
            <a:ext cx="865580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sz="1400" dirty="0"/>
              <a:t>I.J. Thompson and F.M. Nunes, </a:t>
            </a:r>
            <a:r>
              <a:rPr lang="en-US" altLang="en-US" sz="1400" i="1" dirty="0"/>
              <a:t>Nuclear Reactions for Astrophysics</a:t>
            </a:r>
            <a:r>
              <a:rPr lang="en-US" altLang="en-US" sz="1400" dirty="0"/>
              <a:t>, (Cambridge University Press, Cambridge, 2009)</a:t>
            </a:r>
          </a:p>
        </p:txBody>
      </p:sp>
      <p:sp>
        <p:nvSpPr>
          <p:cNvPr id="14" name="Oval 26"/>
          <p:cNvSpPr>
            <a:spLocks noChangeArrowheads="1"/>
          </p:cNvSpPr>
          <p:nvPr/>
        </p:nvSpPr>
        <p:spPr bwMode="auto">
          <a:xfrm>
            <a:off x="2684269" y="246380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5" name="Line 10"/>
          <p:cNvSpPr>
            <a:spLocks noChangeShapeType="1"/>
          </p:cNvSpPr>
          <p:nvPr/>
        </p:nvSpPr>
        <p:spPr bwMode="auto">
          <a:xfrm>
            <a:off x="6343043" y="2387600"/>
            <a:ext cx="140722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6" name="Oval 16"/>
          <p:cNvSpPr>
            <a:spLocks noChangeArrowheads="1"/>
          </p:cNvSpPr>
          <p:nvPr/>
        </p:nvSpPr>
        <p:spPr bwMode="auto">
          <a:xfrm>
            <a:off x="6300516" y="1854200"/>
            <a:ext cx="325437"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7" name="Oval 23"/>
          <p:cNvSpPr>
            <a:spLocks noChangeArrowheads="1"/>
          </p:cNvSpPr>
          <p:nvPr/>
        </p:nvSpPr>
        <p:spPr bwMode="auto">
          <a:xfrm>
            <a:off x="7187379" y="2328862"/>
            <a:ext cx="985055" cy="1049338"/>
          </a:xfrm>
          <a:prstGeom prst="ellipse">
            <a:avLst/>
          </a:prstGeom>
          <a:solidFill>
            <a:srgbClr val="7030A0"/>
          </a:solidFill>
          <a:ln w="12700">
            <a:noFill/>
            <a:round/>
            <a:headEnd/>
            <a:tailEnd/>
          </a:ln>
        </p:spPr>
        <p:txBody>
          <a:bodyPr wrap="none" anchor="ctr"/>
          <a:lstStyle/>
          <a:p>
            <a:endParaRPr lang="en-US"/>
          </a:p>
        </p:txBody>
      </p:sp>
      <p:sp>
        <p:nvSpPr>
          <p:cNvPr id="18" name="Oval 27"/>
          <p:cNvSpPr>
            <a:spLocks noChangeArrowheads="1"/>
          </p:cNvSpPr>
          <p:nvPr/>
        </p:nvSpPr>
        <p:spPr bwMode="auto">
          <a:xfrm>
            <a:off x="5991241" y="254635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9" name="Line 10"/>
          <p:cNvSpPr>
            <a:spLocks noChangeShapeType="1"/>
          </p:cNvSpPr>
          <p:nvPr/>
        </p:nvSpPr>
        <p:spPr bwMode="auto">
          <a:xfrm flipV="1">
            <a:off x="6131965" y="2006600"/>
            <a:ext cx="351805" cy="685800"/>
          </a:xfrm>
          <a:prstGeom prst="line">
            <a:avLst/>
          </a:prstGeom>
          <a:noFill/>
          <a:ln w="19050" cap="sq">
            <a:solidFill>
              <a:schemeClr val="tx1"/>
            </a:solidFill>
            <a:round/>
            <a:headEnd/>
            <a:tailEnd/>
          </a:ln>
        </p:spPr>
        <p:txBody>
          <a:bodyPr wrap="square" anchor="ctr">
            <a:spAutoFit/>
          </a:bodyPr>
          <a:lstStyle/>
          <a:p>
            <a:endParaRPr lang="en-US"/>
          </a:p>
        </p:txBody>
      </p:sp>
      <p:sp>
        <p:nvSpPr>
          <p:cNvPr id="20" name="Line 10"/>
          <p:cNvSpPr>
            <a:spLocks noChangeShapeType="1"/>
          </p:cNvSpPr>
          <p:nvPr/>
        </p:nvSpPr>
        <p:spPr bwMode="auto">
          <a:xfrm>
            <a:off x="925247" y="2235200"/>
            <a:ext cx="1407220" cy="533400"/>
          </a:xfrm>
          <a:prstGeom prst="line">
            <a:avLst/>
          </a:prstGeom>
          <a:noFill/>
          <a:ln w="19050" cap="sq">
            <a:solidFill>
              <a:schemeClr val="tx1"/>
            </a:solidFill>
            <a:round/>
            <a:headEnd/>
            <a:tailEnd/>
          </a:ln>
        </p:spPr>
        <p:txBody>
          <a:bodyPr wrap="square" anchor="ctr">
            <a:spAutoFit/>
          </a:bodyPr>
          <a:lstStyle/>
          <a:p>
            <a:endParaRPr lang="en-US"/>
          </a:p>
        </p:txBody>
      </p:sp>
      <p:sp>
        <p:nvSpPr>
          <p:cNvPr id="22" name="Oval 11"/>
          <p:cNvSpPr>
            <a:spLocks noChangeArrowheads="1"/>
          </p:cNvSpPr>
          <p:nvPr/>
        </p:nvSpPr>
        <p:spPr bwMode="auto">
          <a:xfrm>
            <a:off x="2280007" y="2789238"/>
            <a:ext cx="325437"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3" name="Oval 12"/>
          <p:cNvSpPr>
            <a:spLocks noChangeArrowheads="1"/>
          </p:cNvSpPr>
          <p:nvPr/>
        </p:nvSpPr>
        <p:spPr bwMode="auto">
          <a:xfrm>
            <a:off x="1829153" y="2486025"/>
            <a:ext cx="323850"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4" name="Oval 13"/>
          <p:cNvSpPr>
            <a:spLocks noChangeArrowheads="1"/>
          </p:cNvSpPr>
          <p:nvPr/>
        </p:nvSpPr>
        <p:spPr bwMode="auto">
          <a:xfrm>
            <a:off x="2424465" y="2922588"/>
            <a:ext cx="325437"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5" name="Oval 14"/>
          <p:cNvSpPr>
            <a:spLocks noChangeArrowheads="1"/>
          </p:cNvSpPr>
          <p:nvPr/>
        </p:nvSpPr>
        <p:spPr bwMode="auto">
          <a:xfrm>
            <a:off x="2460978" y="2406650"/>
            <a:ext cx="323850"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6" name="Oval 15"/>
          <p:cNvSpPr>
            <a:spLocks noChangeArrowheads="1"/>
          </p:cNvSpPr>
          <p:nvPr/>
        </p:nvSpPr>
        <p:spPr bwMode="auto">
          <a:xfrm>
            <a:off x="2495900" y="2555875"/>
            <a:ext cx="3270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7" name="Oval 16"/>
          <p:cNvSpPr>
            <a:spLocks noChangeArrowheads="1"/>
          </p:cNvSpPr>
          <p:nvPr/>
        </p:nvSpPr>
        <p:spPr bwMode="auto">
          <a:xfrm>
            <a:off x="882721" y="1701800"/>
            <a:ext cx="325437"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8" name="Oval 17"/>
          <p:cNvSpPr>
            <a:spLocks noChangeArrowheads="1"/>
          </p:cNvSpPr>
          <p:nvPr/>
        </p:nvSpPr>
        <p:spPr bwMode="auto">
          <a:xfrm>
            <a:off x="2224442" y="2540000"/>
            <a:ext cx="3270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9" name="Oval 18"/>
          <p:cNvSpPr>
            <a:spLocks noChangeArrowheads="1"/>
          </p:cNvSpPr>
          <p:nvPr/>
        </p:nvSpPr>
        <p:spPr bwMode="auto">
          <a:xfrm>
            <a:off x="1991076" y="2871788"/>
            <a:ext cx="323850"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0" name="Oval 19"/>
          <p:cNvSpPr>
            <a:spLocks noChangeArrowheads="1"/>
          </p:cNvSpPr>
          <p:nvPr/>
        </p:nvSpPr>
        <p:spPr bwMode="auto">
          <a:xfrm>
            <a:off x="1825980" y="2705100"/>
            <a:ext cx="3270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1" name="Oval 20"/>
          <p:cNvSpPr>
            <a:spLocks noChangeArrowheads="1"/>
          </p:cNvSpPr>
          <p:nvPr/>
        </p:nvSpPr>
        <p:spPr bwMode="auto">
          <a:xfrm>
            <a:off x="2079975" y="2620976"/>
            <a:ext cx="325437" cy="288925"/>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2" name="Oval 21"/>
          <p:cNvSpPr>
            <a:spLocks noChangeArrowheads="1"/>
          </p:cNvSpPr>
          <p:nvPr/>
        </p:nvSpPr>
        <p:spPr bwMode="auto">
          <a:xfrm>
            <a:off x="2532414" y="2705100"/>
            <a:ext cx="3270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3" name="Oval 22"/>
          <p:cNvSpPr>
            <a:spLocks noChangeArrowheads="1"/>
          </p:cNvSpPr>
          <p:nvPr/>
        </p:nvSpPr>
        <p:spPr bwMode="auto">
          <a:xfrm>
            <a:off x="1952982" y="2355850"/>
            <a:ext cx="3270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4" name="Oval 23"/>
          <p:cNvSpPr>
            <a:spLocks noChangeArrowheads="1"/>
          </p:cNvSpPr>
          <p:nvPr/>
        </p:nvSpPr>
        <p:spPr bwMode="auto">
          <a:xfrm>
            <a:off x="2262105" y="2235200"/>
            <a:ext cx="3270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5" name="Oval 25"/>
          <p:cNvSpPr>
            <a:spLocks noChangeArrowheads="1"/>
          </p:cNvSpPr>
          <p:nvPr/>
        </p:nvSpPr>
        <p:spPr bwMode="auto">
          <a:xfrm>
            <a:off x="2402825" y="2692400"/>
            <a:ext cx="325437"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6" name="Oval 26"/>
          <p:cNvSpPr>
            <a:spLocks noChangeArrowheads="1"/>
          </p:cNvSpPr>
          <p:nvPr/>
        </p:nvSpPr>
        <p:spPr bwMode="auto">
          <a:xfrm>
            <a:off x="2224442" y="240665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7" name="Oval 27"/>
          <p:cNvSpPr>
            <a:spLocks noChangeArrowheads="1"/>
          </p:cNvSpPr>
          <p:nvPr/>
        </p:nvSpPr>
        <p:spPr bwMode="auto">
          <a:xfrm>
            <a:off x="573439" y="239395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8" name="Line 10"/>
          <p:cNvSpPr>
            <a:spLocks noChangeShapeType="1"/>
          </p:cNvSpPr>
          <p:nvPr/>
        </p:nvSpPr>
        <p:spPr bwMode="auto">
          <a:xfrm flipV="1">
            <a:off x="714166" y="1854200"/>
            <a:ext cx="351805" cy="685800"/>
          </a:xfrm>
          <a:prstGeom prst="line">
            <a:avLst/>
          </a:prstGeom>
          <a:noFill/>
          <a:ln w="19050" cap="sq">
            <a:solidFill>
              <a:schemeClr val="tx1"/>
            </a:solidFill>
            <a:round/>
            <a:headEnd/>
            <a:tailEnd/>
          </a:ln>
        </p:spPr>
        <p:txBody>
          <a:bodyPr wrap="square" anchor="ctr">
            <a:spAutoFit/>
          </a:bodyPr>
          <a:lstStyle/>
          <a:p>
            <a:endParaRPr lang="en-US"/>
          </a:p>
        </p:txBody>
      </p:sp>
      <p:sp>
        <p:nvSpPr>
          <p:cNvPr id="39" name="Right Arrow 38"/>
          <p:cNvSpPr/>
          <p:nvPr/>
        </p:nvSpPr>
        <p:spPr bwMode="auto">
          <a:xfrm>
            <a:off x="3669327" y="2006600"/>
            <a:ext cx="1407220" cy="533400"/>
          </a:xfrm>
          <a:prstGeom prst="rightArrow">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Symbol" pitchFamily="18" charset="2"/>
            </a:endParaRPr>
          </a:p>
        </p:txBody>
      </p:sp>
      <p:sp>
        <p:nvSpPr>
          <p:cNvPr id="40" name="Oval 26"/>
          <p:cNvSpPr>
            <a:spLocks noChangeArrowheads="1"/>
          </p:cNvSpPr>
          <p:nvPr/>
        </p:nvSpPr>
        <p:spPr bwMode="auto">
          <a:xfrm>
            <a:off x="2543547" y="223520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41" name="Oval 26"/>
          <p:cNvSpPr>
            <a:spLocks noChangeArrowheads="1"/>
          </p:cNvSpPr>
          <p:nvPr/>
        </p:nvSpPr>
        <p:spPr bwMode="auto">
          <a:xfrm>
            <a:off x="2262105" y="261620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42" name="Oval 26"/>
          <p:cNvSpPr>
            <a:spLocks noChangeArrowheads="1"/>
          </p:cNvSpPr>
          <p:nvPr/>
        </p:nvSpPr>
        <p:spPr bwMode="auto">
          <a:xfrm>
            <a:off x="2051020" y="215900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 name="Rectangle 1"/>
          <p:cNvSpPr/>
          <p:nvPr/>
        </p:nvSpPr>
        <p:spPr>
          <a:xfrm>
            <a:off x="714167" y="3880736"/>
            <a:ext cx="5503754" cy="1323439"/>
          </a:xfrm>
          <a:prstGeom prst="rect">
            <a:avLst/>
          </a:prstGeom>
        </p:spPr>
        <p:txBody>
          <a:bodyPr wrap="square">
            <a:spAutoFit/>
          </a:bodyPr>
          <a:lstStyle/>
          <a:p>
            <a:r>
              <a:rPr lang="en-US" sz="2000" dirty="0"/>
              <a:t>Few-body methods for reactions require as input nucleon-nucleus optical potentials: interactions that effectively describe the many-body scattering problem</a:t>
            </a:r>
          </a:p>
        </p:txBody>
      </p:sp>
    </p:spTree>
    <p:extLst>
      <p:ext uri="{BB962C8B-B14F-4D97-AF65-F5344CB8AC3E}">
        <p14:creationId xmlns:p14="http://schemas.microsoft.com/office/powerpoint/2010/main" val="20422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82C07-ED97-C342-AB1C-4B6A8A72B2F0}"/>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13/16		</a:t>
            </a:r>
          </a:p>
        </p:txBody>
      </p:sp>
      <p:pic>
        <p:nvPicPr>
          <p:cNvPr id="3" name="Picture 2" descr="Facility for Rare Isotope Beams (FRIB) | LinkedIn">
            <a:extLst>
              <a:ext uri="{FF2B5EF4-FFF2-40B4-BE49-F238E27FC236}">
                <a16:creationId xmlns:a16="http://schemas.microsoft.com/office/drawing/2014/main" id="{B62A8B66-E332-874C-8457-60B303649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32632BE2-6E79-CB45-BAA5-4E3347399067}"/>
              </a:ext>
            </a:extLst>
          </p:cNvPr>
          <p:cNvSpPr txBox="1"/>
          <p:nvPr/>
        </p:nvSpPr>
        <p:spPr>
          <a:xfrm>
            <a:off x="-1" y="0"/>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Polarization and other Observables II</a:t>
            </a:r>
          </a:p>
          <a:p>
            <a:r>
              <a:rPr lang="en-US" sz="1000" dirty="0">
                <a:solidFill>
                  <a:schemeClr val="bg1"/>
                </a:solidFill>
              </a:rPr>
              <a:t>  </a:t>
            </a:r>
          </a:p>
        </p:txBody>
      </p:sp>
      <p:sp>
        <p:nvSpPr>
          <p:cNvPr id="6" name="TextBox 5">
            <a:extLst>
              <a:ext uri="{FF2B5EF4-FFF2-40B4-BE49-F238E27FC236}">
                <a16:creationId xmlns:a16="http://schemas.microsoft.com/office/drawing/2014/main" id="{72A5CE5D-DD9F-564F-8633-380FE7FB5FFA}"/>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20/24		</a:t>
            </a:r>
          </a:p>
        </p:txBody>
      </p:sp>
      <p:pic>
        <p:nvPicPr>
          <p:cNvPr id="7" name="Picture 4" descr="FRIB Theory Alliance Inaugural Meeting (March 31, 2016 - April 1 ...">
            <a:extLst>
              <a:ext uri="{FF2B5EF4-FFF2-40B4-BE49-F238E27FC236}">
                <a16:creationId xmlns:a16="http://schemas.microsoft.com/office/drawing/2014/main" id="{E23C48D6-A0FA-E04C-9858-DD30470E8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D1235CB6-2076-2F4E-93E8-F8FB056593C3}"/>
              </a:ext>
            </a:extLst>
          </p:cNvPr>
          <p:cNvSpPr txBox="1"/>
          <p:nvPr/>
        </p:nvSpPr>
        <p:spPr>
          <a:xfrm>
            <a:off x="707887" y="1074896"/>
            <a:ext cx="5906273" cy="1477328"/>
          </a:xfrm>
          <a:prstGeom prst="rect">
            <a:avLst/>
          </a:prstGeom>
          <a:noFill/>
        </p:spPr>
        <p:txBody>
          <a:bodyPr wrap="square" rtlCol="0">
            <a:spAutoFit/>
          </a:bodyPr>
          <a:lstStyle/>
          <a:p>
            <a:r>
              <a:rPr lang="en-US" b="1" u="sng" dirty="0">
                <a:solidFill>
                  <a:schemeClr val="accent1"/>
                </a:solidFill>
              </a:rPr>
              <a:t>“Pol” </a:t>
            </a:r>
            <a:r>
              <a:rPr lang="en-US" dirty="0">
                <a:solidFill>
                  <a:schemeClr val="accent1"/>
                </a:solidFill>
              </a:rPr>
              <a:t>(blue) single data set of polarization fitted.</a:t>
            </a:r>
          </a:p>
          <a:p>
            <a:r>
              <a:rPr lang="en-US" dirty="0">
                <a:solidFill>
                  <a:schemeClr val="accent2"/>
                </a:solidFill>
              </a:rPr>
              <a:t>“</a:t>
            </a:r>
            <a:r>
              <a:rPr lang="en-US" dirty="0" err="1">
                <a:solidFill>
                  <a:schemeClr val="accent2"/>
                </a:solidFill>
              </a:rPr>
              <a:t>Dxs+pol</a:t>
            </a:r>
            <a:r>
              <a:rPr lang="en-US" dirty="0">
                <a:solidFill>
                  <a:schemeClr val="accent2"/>
                </a:solidFill>
              </a:rPr>
              <a:t>” (orange) differential cross section data set and polarization data set fitted.</a:t>
            </a:r>
          </a:p>
          <a:p>
            <a:r>
              <a:rPr lang="en-US" dirty="0">
                <a:solidFill>
                  <a:schemeClr val="accent6"/>
                </a:solidFill>
              </a:rPr>
              <a:t>“</a:t>
            </a:r>
            <a:r>
              <a:rPr lang="en-US" dirty="0" err="1">
                <a:solidFill>
                  <a:schemeClr val="accent6"/>
                </a:solidFill>
              </a:rPr>
              <a:t>Dxs+pol+rxs</a:t>
            </a:r>
            <a:r>
              <a:rPr lang="en-US" dirty="0">
                <a:solidFill>
                  <a:schemeClr val="accent6"/>
                </a:solidFill>
              </a:rPr>
              <a:t>” (green) differential cross section data set, polarization data set and total cross section data fitted.</a:t>
            </a:r>
          </a:p>
        </p:txBody>
      </p:sp>
      <p:sp>
        <p:nvSpPr>
          <p:cNvPr id="10" name="TextBox 9">
            <a:extLst>
              <a:ext uri="{FF2B5EF4-FFF2-40B4-BE49-F238E27FC236}">
                <a16:creationId xmlns:a16="http://schemas.microsoft.com/office/drawing/2014/main" id="{8A219D45-E5BF-BE4F-A352-EB63B79AC7E0}"/>
              </a:ext>
            </a:extLst>
          </p:cNvPr>
          <p:cNvSpPr txBox="1"/>
          <p:nvPr/>
        </p:nvSpPr>
        <p:spPr>
          <a:xfrm>
            <a:off x="7193279" y="954107"/>
            <a:ext cx="5222240" cy="2308324"/>
          </a:xfrm>
          <a:prstGeom prst="rect">
            <a:avLst/>
          </a:prstGeom>
          <a:noFill/>
        </p:spPr>
        <p:txBody>
          <a:bodyPr wrap="square" rtlCol="0">
            <a:spAutoFit/>
          </a:bodyPr>
          <a:lstStyle/>
          <a:p>
            <a:r>
              <a:rPr lang="en-US" dirty="0"/>
              <a:t>Results: </a:t>
            </a:r>
          </a:p>
          <a:p>
            <a:pPr marL="285750" indent="-285750">
              <a:buFont typeface="Arial" panose="020B0604020202020204" pitchFamily="34" charset="0"/>
              <a:buChar char="•"/>
            </a:pPr>
            <a:r>
              <a:rPr lang="en-US" dirty="0"/>
              <a:t>Including the </a:t>
            </a:r>
            <a:r>
              <a:rPr lang="en-US" dirty="0" err="1"/>
              <a:t>dxs</a:t>
            </a:r>
            <a:r>
              <a:rPr lang="en-US" dirty="0"/>
              <a:t>, </a:t>
            </a:r>
            <a:r>
              <a:rPr lang="en-US" dirty="0" err="1"/>
              <a:t>rxs</a:t>
            </a:r>
            <a:r>
              <a:rPr lang="en-US" dirty="0"/>
              <a:t> and pol reduces the parametric uncertainty.</a:t>
            </a:r>
          </a:p>
          <a:p>
            <a:pPr marL="285750" indent="-285750">
              <a:buFont typeface="Arial" panose="020B0604020202020204" pitchFamily="34" charset="0"/>
              <a:buChar char="•"/>
            </a:pPr>
            <a:r>
              <a:rPr lang="en-US" dirty="0"/>
              <a:t>The main contribution comes from </a:t>
            </a:r>
            <a:r>
              <a:rPr lang="en-US" dirty="0" err="1"/>
              <a:t>dxs</a:t>
            </a:r>
            <a:r>
              <a:rPr lang="en-US" dirty="0"/>
              <a:t> and pol.</a:t>
            </a:r>
          </a:p>
          <a:p>
            <a:pPr marL="285750" indent="-285750">
              <a:buFont typeface="Arial" panose="020B0604020202020204" pitchFamily="34" charset="0"/>
              <a:buChar char="•"/>
            </a:pPr>
            <a:r>
              <a:rPr lang="en-US" dirty="0"/>
              <a:t>Elastic observables can only offer “so much” information.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3" name="Rectangle 12">
            <a:extLst>
              <a:ext uri="{FF2B5EF4-FFF2-40B4-BE49-F238E27FC236}">
                <a16:creationId xmlns:a16="http://schemas.microsoft.com/office/drawing/2014/main" id="{4BA51478-FFA1-2E4A-846A-F25FBDEF8A3C}"/>
              </a:ext>
            </a:extLst>
          </p:cNvPr>
          <p:cNvSpPr/>
          <p:nvPr/>
        </p:nvSpPr>
        <p:spPr>
          <a:xfrm>
            <a:off x="4952473" y="2594322"/>
            <a:ext cx="2240806" cy="369332"/>
          </a:xfrm>
          <a:prstGeom prst="rect">
            <a:avLst/>
          </a:prstGeom>
        </p:spPr>
        <p:txBody>
          <a:bodyPr wrap="none">
            <a:spAutoFit/>
          </a:bodyPr>
          <a:lstStyle/>
          <a:p>
            <a:r>
              <a:rPr lang="en-US" dirty="0"/>
              <a:t>208Pb(</a:t>
            </a:r>
            <a:r>
              <a:rPr lang="en-US" dirty="0" err="1"/>
              <a:t>n,n</a:t>
            </a:r>
            <a:r>
              <a:rPr lang="en-US" dirty="0"/>
              <a:t>) at 30 MeV</a:t>
            </a:r>
          </a:p>
        </p:txBody>
      </p:sp>
      <p:pic>
        <p:nvPicPr>
          <p:cNvPr id="15" name="Picture 14" descr="A picture containing table, sitting, many, large&#10;&#10;Description automatically generated">
            <a:extLst>
              <a:ext uri="{FF2B5EF4-FFF2-40B4-BE49-F238E27FC236}">
                <a16:creationId xmlns:a16="http://schemas.microsoft.com/office/drawing/2014/main" id="{8F3B4509-5CFD-AD4F-BF74-289ABE794D96}"/>
              </a:ext>
            </a:extLst>
          </p:cNvPr>
          <p:cNvPicPr>
            <a:picLocks noChangeAspect="1"/>
          </p:cNvPicPr>
          <p:nvPr/>
        </p:nvPicPr>
        <p:blipFill rotWithShape="1">
          <a:blip r:embed="rId4"/>
          <a:srcRect b="73333"/>
          <a:stretch/>
        </p:blipFill>
        <p:spPr>
          <a:xfrm>
            <a:off x="2210670" y="2883097"/>
            <a:ext cx="7724411" cy="3183394"/>
          </a:xfrm>
          <a:prstGeom prst="rect">
            <a:avLst/>
          </a:prstGeom>
        </p:spPr>
      </p:pic>
    </p:spTree>
    <p:extLst>
      <p:ext uri="{BB962C8B-B14F-4D97-AF65-F5344CB8AC3E}">
        <p14:creationId xmlns:p14="http://schemas.microsoft.com/office/powerpoint/2010/main" val="3130325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82C07-ED97-C342-AB1C-4B6A8A72B2F0}"/>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13/16		</a:t>
            </a:r>
          </a:p>
        </p:txBody>
      </p:sp>
      <p:pic>
        <p:nvPicPr>
          <p:cNvPr id="3" name="Picture 2" descr="Facility for Rare Isotope Beams (FRIB) | LinkedIn">
            <a:extLst>
              <a:ext uri="{FF2B5EF4-FFF2-40B4-BE49-F238E27FC236}">
                <a16:creationId xmlns:a16="http://schemas.microsoft.com/office/drawing/2014/main" id="{B62A8B66-E332-874C-8457-60B303649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32632BE2-6E79-CB45-BAA5-4E3347399067}"/>
              </a:ext>
            </a:extLst>
          </p:cNvPr>
          <p:cNvSpPr txBox="1"/>
          <p:nvPr/>
        </p:nvSpPr>
        <p:spPr>
          <a:xfrm>
            <a:off x="-1" y="0"/>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Where does this work fit?</a:t>
            </a:r>
          </a:p>
          <a:p>
            <a:r>
              <a:rPr lang="en-US" sz="1000" dirty="0">
                <a:solidFill>
                  <a:schemeClr val="bg1"/>
                </a:solidFill>
              </a:rPr>
              <a:t>  </a:t>
            </a:r>
          </a:p>
        </p:txBody>
      </p:sp>
      <p:sp>
        <p:nvSpPr>
          <p:cNvPr id="6" name="TextBox 5">
            <a:extLst>
              <a:ext uri="{FF2B5EF4-FFF2-40B4-BE49-F238E27FC236}">
                <a16:creationId xmlns:a16="http://schemas.microsoft.com/office/drawing/2014/main" id="{72A5CE5D-DD9F-564F-8633-380FE7FB5FFA}"/>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21/24		</a:t>
            </a:r>
          </a:p>
        </p:txBody>
      </p:sp>
      <p:pic>
        <p:nvPicPr>
          <p:cNvPr id="7" name="Picture 4" descr="FRIB Theory Alliance Inaugural Meeting (March 31, 2016 - April 1 ...">
            <a:extLst>
              <a:ext uri="{FF2B5EF4-FFF2-40B4-BE49-F238E27FC236}">
                <a16:creationId xmlns:a16="http://schemas.microsoft.com/office/drawing/2014/main" id="{E23C48D6-A0FA-E04C-9858-DD30470E8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ounded Rectangle 7">
            <a:extLst>
              <a:ext uri="{FF2B5EF4-FFF2-40B4-BE49-F238E27FC236}">
                <a16:creationId xmlns:a16="http://schemas.microsoft.com/office/drawing/2014/main" id="{5BB888D2-1ED0-0B4A-AB3E-69AAA05916CA}"/>
              </a:ext>
            </a:extLst>
          </p:cNvPr>
          <p:cNvSpPr/>
          <p:nvPr/>
        </p:nvSpPr>
        <p:spPr>
          <a:xfrm>
            <a:off x="2148239" y="1500044"/>
            <a:ext cx="2296160" cy="90932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E6D2A1F-C76A-4341-B9F6-B35A2979B336}"/>
              </a:ext>
            </a:extLst>
          </p:cNvPr>
          <p:cNvSpPr/>
          <p:nvPr/>
        </p:nvSpPr>
        <p:spPr>
          <a:xfrm>
            <a:off x="5090160" y="1500044"/>
            <a:ext cx="2265680" cy="9448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2E212C6-C9C5-C049-85FC-E8F2C48AFC64}"/>
              </a:ext>
            </a:extLst>
          </p:cNvPr>
          <p:cNvSpPr/>
          <p:nvPr/>
        </p:nvSpPr>
        <p:spPr>
          <a:xfrm>
            <a:off x="8095864" y="1490817"/>
            <a:ext cx="2295144" cy="9541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B529C9-FA0E-7E46-ABBB-56617787389B}"/>
              </a:ext>
            </a:extLst>
          </p:cNvPr>
          <p:cNvSpPr/>
          <p:nvPr/>
        </p:nvSpPr>
        <p:spPr>
          <a:xfrm>
            <a:off x="6430558" y="3099967"/>
            <a:ext cx="2265680" cy="102681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0380FBF7-ACCD-294E-8FB8-D97C9ABDD08B}"/>
              </a:ext>
            </a:extLst>
          </p:cNvPr>
          <p:cNvSpPr/>
          <p:nvPr/>
        </p:nvSpPr>
        <p:spPr>
          <a:xfrm>
            <a:off x="2057079" y="4060757"/>
            <a:ext cx="2514921" cy="914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40E3D25-78F0-F440-85CC-86D4CEA26251}"/>
              </a:ext>
            </a:extLst>
          </p:cNvPr>
          <p:cNvSpPr txBox="1"/>
          <p:nvPr/>
        </p:nvSpPr>
        <p:spPr>
          <a:xfrm>
            <a:off x="2678927" y="1784569"/>
            <a:ext cx="1893073" cy="369332"/>
          </a:xfrm>
          <a:prstGeom prst="rect">
            <a:avLst/>
          </a:prstGeom>
          <a:noFill/>
        </p:spPr>
        <p:txBody>
          <a:bodyPr wrap="square" rtlCol="0">
            <a:spAutoFit/>
          </a:bodyPr>
          <a:lstStyle/>
          <a:p>
            <a:r>
              <a:rPr lang="en-US" dirty="0"/>
              <a:t>Planning</a:t>
            </a:r>
          </a:p>
        </p:txBody>
      </p:sp>
      <p:sp>
        <p:nvSpPr>
          <p:cNvPr id="14" name="TextBox 13">
            <a:extLst>
              <a:ext uri="{FF2B5EF4-FFF2-40B4-BE49-F238E27FC236}">
                <a16:creationId xmlns:a16="http://schemas.microsoft.com/office/drawing/2014/main" id="{486F0A83-3DD5-D84A-B76D-8526E267E7FE}"/>
              </a:ext>
            </a:extLst>
          </p:cNvPr>
          <p:cNvSpPr txBox="1"/>
          <p:nvPr/>
        </p:nvSpPr>
        <p:spPr>
          <a:xfrm>
            <a:off x="5547360" y="1784569"/>
            <a:ext cx="1615440" cy="369332"/>
          </a:xfrm>
          <a:prstGeom prst="rect">
            <a:avLst/>
          </a:prstGeom>
          <a:noFill/>
        </p:spPr>
        <p:txBody>
          <a:bodyPr wrap="square" rtlCol="0">
            <a:spAutoFit/>
          </a:bodyPr>
          <a:lstStyle/>
          <a:p>
            <a:r>
              <a:rPr lang="en-US" dirty="0"/>
              <a:t>Experiment</a:t>
            </a:r>
          </a:p>
        </p:txBody>
      </p:sp>
      <p:sp>
        <p:nvSpPr>
          <p:cNvPr id="15" name="TextBox 14">
            <a:extLst>
              <a:ext uri="{FF2B5EF4-FFF2-40B4-BE49-F238E27FC236}">
                <a16:creationId xmlns:a16="http://schemas.microsoft.com/office/drawing/2014/main" id="{82684205-9207-3846-BB23-2ADE9A0998CF}"/>
              </a:ext>
            </a:extLst>
          </p:cNvPr>
          <p:cNvSpPr txBox="1"/>
          <p:nvPr/>
        </p:nvSpPr>
        <p:spPr>
          <a:xfrm>
            <a:off x="8504276" y="1764294"/>
            <a:ext cx="1743495" cy="369332"/>
          </a:xfrm>
          <a:prstGeom prst="rect">
            <a:avLst/>
          </a:prstGeom>
          <a:noFill/>
        </p:spPr>
        <p:txBody>
          <a:bodyPr wrap="square" rtlCol="0">
            <a:spAutoFit/>
          </a:bodyPr>
          <a:lstStyle/>
          <a:p>
            <a:r>
              <a:rPr lang="en-US" dirty="0"/>
              <a:t>Interpretation</a:t>
            </a:r>
          </a:p>
        </p:txBody>
      </p:sp>
      <p:sp>
        <p:nvSpPr>
          <p:cNvPr id="16" name="TextBox 15">
            <a:extLst>
              <a:ext uri="{FF2B5EF4-FFF2-40B4-BE49-F238E27FC236}">
                <a16:creationId xmlns:a16="http://schemas.microsoft.com/office/drawing/2014/main" id="{4641462F-A78C-1E4E-9588-984FEE20CB2C}"/>
              </a:ext>
            </a:extLst>
          </p:cNvPr>
          <p:cNvSpPr txBox="1"/>
          <p:nvPr/>
        </p:nvSpPr>
        <p:spPr>
          <a:xfrm>
            <a:off x="6628678" y="3290206"/>
            <a:ext cx="1869440" cy="646331"/>
          </a:xfrm>
          <a:prstGeom prst="rect">
            <a:avLst/>
          </a:prstGeom>
          <a:noFill/>
        </p:spPr>
        <p:txBody>
          <a:bodyPr wrap="square" rtlCol="0">
            <a:spAutoFit/>
          </a:bodyPr>
          <a:lstStyle/>
          <a:p>
            <a:pPr algn="ctr"/>
            <a:r>
              <a:rPr lang="en-US" dirty="0"/>
              <a:t>UQ Reaction Efforts</a:t>
            </a:r>
          </a:p>
        </p:txBody>
      </p:sp>
      <p:sp>
        <p:nvSpPr>
          <p:cNvPr id="20" name="Left-Right Arrow 19">
            <a:extLst>
              <a:ext uri="{FF2B5EF4-FFF2-40B4-BE49-F238E27FC236}">
                <a16:creationId xmlns:a16="http://schemas.microsoft.com/office/drawing/2014/main" id="{83E6CEB9-14E9-D748-85D0-68A174819AFA}"/>
              </a:ext>
            </a:extLst>
          </p:cNvPr>
          <p:cNvSpPr/>
          <p:nvPr/>
        </p:nvSpPr>
        <p:spPr>
          <a:xfrm rot="19194578">
            <a:off x="8679843" y="2748920"/>
            <a:ext cx="680598" cy="285040"/>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99CC047-DC1F-E640-A9AF-FBF61C4286B0}"/>
              </a:ext>
            </a:extLst>
          </p:cNvPr>
          <p:cNvSpPr txBox="1"/>
          <p:nvPr/>
        </p:nvSpPr>
        <p:spPr>
          <a:xfrm>
            <a:off x="2720951" y="4313631"/>
            <a:ext cx="2663934" cy="369332"/>
          </a:xfrm>
          <a:prstGeom prst="rect">
            <a:avLst/>
          </a:prstGeom>
          <a:noFill/>
        </p:spPr>
        <p:txBody>
          <a:bodyPr wrap="square" rtlCol="0">
            <a:spAutoFit/>
          </a:bodyPr>
          <a:lstStyle/>
          <a:p>
            <a:r>
              <a:rPr lang="en-US" dirty="0"/>
              <a:t>My Work</a:t>
            </a:r>
          </a:p>
        </p:txBody>
      </p:sp>
      <p:sp>
        <p:nvSpPr>
          <p:cNvPr id="26" name="Left Arrow 25">
            <a:extLst>
              <a:ext uri="{FF2B5EF4-FFF2-40B4-BE49-F238E27FC236}">
                <a16:creationId xmlns:a16="http://schemas.microsoft.com/office/drawing/2014/main" id="{6CA65CDB-BB08-6942-9E61-F2909855474F}"/>
              </a:ext>
            </a:extLst>
          </p:cNvPr>
          <p:cNvSpPr/>
          <p:nvPr/>
        </p:nvSpPr>
        <p:spPr>
          <a:xfrm rot="20767178">
            <a:off x="4906811" y="4139785"/>
            <a:ext cx="1280375" cy="295532"/>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 Arrow 26">
            <a:extLst>
              <a:ext uri="{FF2B5EF4-FFF2-40B4-BE49-F238E27FC236}">
                <a16:creationId xmlns:a16="http://schemas.microsoft.com/office/drawing/2014/main" id="{16704C8C-79BA-F74B-8AFE-3500D2503E9B}"/>
              </a:ext>
            </a:extLst>
          </p:cNvPr>
          <p:cNvSpPr/>
          <p:nvPr/>
        </p:nvSpPr>
        <p:spPr>
          <a:xfrm rot="5400000">
            <a:off x="2785485" y="2990168"/>
            <a:ext cx="1172712" cy="295532"/>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Arrow 27">
            <a:extLst>
              <a:ext uri="{FF2B5EF4-FFF2-40B4-BE49-F238E27FC236}">
                <a16:creationId xmlns:a16="http://schemas.microsoft.com/office/drawing/2014/main" id="{F67F02CA-A8D9-CF44-A03D-B4777A2573AF}"/>
              </a:ext>
            </a:extLst>
          </p:cNvPr>
          <p:cNvSpPr/>
          <p:nvPr/>
        </p:nvSpPr>
        <p:spPr>
          <a:xfrm rot="10800000">
            <a:off x="7563398" y="1876135"/>
            <a:ext cx="408332" cy="282247"/>
          </a:xfrm>
          <a:prstGeom prst="lef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28">
            <a:extLst>
              <a:ext uri="{FF2B5EF4-FFF2-40B4-BE49-F238E27FC236}">
                <a16:creationId xmlns:a16="http://schemas.microsoft.com/office/drawing/2014/main" id="{D19E93A4-3E22-0A41-99C7-A626284F4C90}"/>
              </a:ext>
            </a:extLst>
          </p:cNvPr>
          <p:cNvSpPr/>
          <p:nvPr/>
        </p:nvSpPr>
        <p:spPr>
          <a:xfrm rot="10800000">
            <a:off x="4582697" y="1876135"/>
            <a:ext cx="434769" cy="277766"/>
          </a:xfrm>
          <a:prstGeom prst="lef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926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82C07-ED97-C342-AB1C-4B6A8A72B2F0}"/>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13/16		</a:t>
            </a:r>
          </a:p>
        </p:txBody>
      </p:sp>
      <p:pic>
        <p:nvPicPr>
          <p:cNvPr id="3" name="Picture 2" descr="Facility for Rare Isotope Beams (FRIB) | LinkedIn">
            <a:extLst>
              <a:ext uri="{FF2B5EF4-FFF2-40B4-BE49-F238E27FC236}">
                <a16:creationId xmlns:a16="http://schemas.microsoft.com/office/drawing/2014/main" id="{B62A8B66-E332-874C-8457-60B303649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32632BE2-6E79-CB45-BAA5-4E3347399067}"/>
              </a:ext>
            </a:extLst>
          </p:cNvPr>
          <p:cNvSpPr txBox="1"/>
          <p:nvPr/>
        </p:nvSpPr>
        <p:spPr>
          <a:xfrm>
            <a:off x="-1" y="-18269"/>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Outlook</a:t>
            </a:r>
          </a:p>
          <a:p>
            <a:r>
              <a:rPr lang="en-US" sz="1000" dirty="0">
                <a:solidFill>
                  <a:schemeClr val="bg1"/>
                </a:solidFill>
              </a:rPr>
              <a:t>  </a:t>
            </a:r>
          </a:p>
        </p:txBody>
      </p:sp>
      <p:sp>
        <p:nvSpPr>
          <p:cNvPr id="5" name="TextBox 4">
            <a:extLst>
              <a:ext uri="{FF2B5EF4-FFF2-40B4-BE49-F238E27FC236}">
                <a16:creationId xmlns:a16="http://schemas.microsoft.com/office/drawing/2014/main" id="{2BED0379-8E5B-B24D-9262-90C7FE522A77}"/>
              </a:ext>
            </a:extLst>
          </p:cNvPr>
          <p:cNvSpPr txBox="1"/>
          <p:nvPr/>
        </p:nvSpPr>
        <p:spPr>
          <a:xfrm>
            <a:off x="7427732" y="5048449"/>
            <a:ext cx="5415281" cy="1477328"/>
          </a:xfrm>
          <a:prstGeom prst="rect">
            <a:avLst/>
          </a:prstGeom>
          <a:noFill/>
        </p:spPr>
        <p:txBody>
          <a:bodyPr wrap="square" rtlCol="0">
            <a:spAutoFit/>
          </a:bodyPr>
          <a:lstStyle/>
          <a:p>
            <a:r>
              <a:rPr lang="en-US" dirty="0"/>
              <a:t>Immediate Next Steps</a:t>
            </a:r>
          </a:p>
          <a:p>
            <a:pPr marL="342900" indent="-342900">
              <a:buFont typeface="Arial" panose="020B0604020202020204" pitchFamily="34" charset="0"/>
              <a:buChar char="•"/>
            </a:pPr>
            <a:r>
              <a:rPr lang="en-US" dirty="0"/>
              <a:t>Confronting results against real data.</a:t>
            </a:r>
          </a:p>
          <a:p>
            <a:pPr marL="342900" indent="-342900">
              <a:buFont typeface="Arial" panose="020B0604020202020204" pitchFamily="34" charset="0"/>
              <a:buChar char="•"/>
            </a:pPr>
            <a:r>
              <a:rPr lang="en-US" dirty="0"/>
              <a:t> Adding inelastic observables to the fit.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72A5CE5D-DD9F-564F-8633-380FE7FB5FFA}"/>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22/24		</a:t>
            </a:r>
          </a:p>
        </p:txBody>
      </p:sp>
      <p:pic>
        <p:nvPicPr>
          <p:cNvPr id="7" name="Picture 4" descr="FRIB Theory Alliance Inaugural Meeting (March 31, 2016 - April 1 ...">
            <a:extLst>
              <a:ext uri="{FF2B5EF4-FFF2-40B4-BE49-F238E27FC236}">
                <a16:creationId xmlns:a16="http://schemas.microsoft.com/office/drawing/2014/main" id="{E23C48D6-A0FA-E04C-9858-DD30470E8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D374994D-2B20-4644-B2AF-43EED65B93A5}"/>
              </a:ext>
            </a:extLst>
          </p:cNvPr>
          <p:cNvSpPr txBox="1"/>
          <p:nvPr/>
        </p:nvSpPr>
        <p:spPr>
          <a:xfrm>
            <a:off x="573439" y="1508104"/>
            <a:ext cx="6543296" cy="2862322"/>
          </a:xfrm>
          <a:prstGeom prst="rect">
            <a:avLst/>
          </a:prstGeom>
          <a:noFill/>
        </p:spPr>
        <p:txBody>
          <a:bodyPr wrap="square" rtlCol="0">
            <a:spAutoFit/>
          </a:bodyPr>
          <a:lstStyle/>
          <a:p>
            <a:r>
              <a:rPr lang="en-US" dirty="0">
                <a:solidFill>
                  <a:schemeClr val="accent1">
                    <a:lumMod val="75000"/>
                  </a:schemeClr>
                </a:solidFill>
              </a:rPr>
              <a:t>Diversify the data to further reduce uncertainties</a:t>
            </a:r>
          </a:p>
          <a:p>
            <a:pPr marL="285750" indent="-285750">
              <a:buFont typeface="Arial" panose="020B0604020202020204" pitchFamily="34" charset="0"/>
              <a:buChar char="•"/>
            </a:pPr>
            <a:r>
              <a:rPr lang="en-US" dirty="0">
                <a:solidFill>
                  <a:schemeClr val="accent2">
                    <a:lumMod val="75000"/>
                  </a:schemeClr>
                </a:solidFill>
              </a:rPr>
              <a:t>Charge exchange angular distributions</a:t>
            </a:r>
          </a:p>
          <a:p>
            <a:pPr marL="285750" indent="-285750">
              <a:buFont typeface="Arial" panose="020B0604020202020204" pitchFamily="34" charset="0"/>
              <a:buChar char="•"/>
            </a:pPr>
            <a:r>
              <a:rPr lang="en-US" dirty="0">
                <a:solidFill>
                  <a:schemeClr val="accent2">
                    <a:lumMod val="75000"/>
                  </a:schemeClr>
                </a:solidFill>
              </a:rPr>
              <a:t>Other inelastic reactions</a:t>
            </a:r>
          </a:p>
          <a:p>
            <a:endParaRPr lang="en-US" dirty="0">
              <a:solidFill>
                <a:schemeClr val="accent1">
                  <a:lumMod val="75000"/>
                </a:schemeClr>
              </a:solidFill>
            </a:endParaRPr>
          </a:p>
          <a:p>
            <a:r>
              <a:rPr lang="en-US" dirty="0">
                <a:solidFill>
                  <a:schemeClr val="accent1">
                    <a:lumMod val="75000"/>
                  </a:schemeClr>
                </a:solidFill>
              </a:rPr>
              <a:t>Model comparison, nested models, model error</a:t>
            </a:r>
            <a:endParaRPr lang="en-US" dirty="0">
              <a:solidFill>
                <a:schemeClr val="accent2">
                  <a:lumMod val="75000"/>
                </a:schemeClr>
              </a:solidFill>
            </a:endParaRPr>
          </a:p>
          <a:p>
            <a:pPr marL="285750" indent="-285750">
              <a:buFont typeface="Arial" panose="020B0604020202020204" pitchFamily="34" charset="0"/>
              <a:buChar char="•"/>
            </a:pPr>
            <a:r>
              <a:rPr lang="en-US" dirty="0">
                <a:solidFill>
                  <a:schemeClr val="accent2">
                    <a:lumMod val="75000"/>
                  </a:schemeClr>
                </a:solidFill>
              </a:rPr>
              <a:t>How good is model A compared to model B?</a:t>
            </a:r>
          </a:p>
          <a:p>
            <a:pPr marL="285750" indent="-285750">
              <a:buFont typeface="Arial" panose="020B0604020202020204" pitchFamily="34" charset="0"/>
              <a:buChar char="•"/>
            </a:pPr>
            <a:r>
              <a:rPr lang="en-US" dirty="0">
                <a:solidFill>
                  <a:schemeClr val="accent2">
                    <a:lumMod val="75000"/>
                  </a:schemeClr>
                </a:solidFill>
              </a:rPr>
              <a:t>What is the gain by including extra parameters in nested models?</a:t>
            </a:r>
          </a:p>
          <a:p>
            <a:endParaRPr lang="en-US" dirty="0">
              <a:solidFill>
                <a:schemeClr val="accent2">
                  <a:lumMod val="75000"/>
                </a:schemeClr>
              </a:solidFill>
            </a:endParaRPr>
          </a:p>
          <a:p>
            <a:endParaRPr lang="en-US" dirty="0">
              <a:solidFill>
                <a:schemeClr val="accent2">
                  <a:lumMod val="75000"/>
                </a:schemeClr>
              </a:solidFill>
            </a:endParaRPr>
          </a:p>
          <a:p>
            <a:pPr marL="285750" indent="-285750">
              <a:buFont typeface="Arial" panose="020B0604020202020204" pitchFamily="34" charset="0"/>
              <a:buChar char="•"/>
            </a:pPr>
            <a:endParaRPr lang="en-US" dirty="0">
              <a:solidFill>
                <a:schemeClr val="accent2">
                  <a:lumMod val="75000"/>
                </a:schemeClr>
              </a:solidFill>
            </a:endParaRPr>
          </a:p>
        </p:txBody>
      </p:sp>
      <p:sp>
        <p:nvSpPr>
          <p:cNvPr id="10" name="TextBox 9">
            <a:extLst>
              <a:ext uri="{FF2B5EF4-FFF2-40B4-BE49-F238E27FC236}">
                <a16:creationId xmlns:a16="http://schemas.microsoft.com/office/drawing/2014/main" id="{994D94A5-C418-AE4C-B386-07BB419936CD}"/>
              </a:ext>
            </a:extLst>
          </p:cNvPr>
          <p:cNvSpPr txBox="1"/>
          <p:nvPr/>
        </p:nvSpPr>
        <p:spPr>
          <a:xfrm>
            <a:off x="7692237" y="2874829"/>
            <a:ext cx="1896994" cy="369332"/>
          </a:xfrm>
          <a:prstGeom prst="rect">
            <a:avLst/>
          </a:prstGeom>
          <a:noFill/>
        </p:spPr>
        <p:txBody>
          <a:bodyPr wrap="square" rtlCol="0">
            <a:spAutoFit/>
          </a:bodyPr>
          <a:lstStyle/>
          <a:p>
            <a:r>
              <a:rPr lang="en-US" dirty="0"/>
              <a:t>Bayesian Evidence</a:t>
            </a:r>
          </a:p>
        </p:txBody>
      </p:sp>
      <p:cxnSp>
        <p:nvCxnSpPr>
          <p:cNvPr id="12" name="Straight Arrow Connector 11">
            <a:extLst>
              <a:ext uri="{FF2B5EF4-FFF2-40B4-BE49-F238E27FC236}">
                <a16:creationId xmlns:a16="http://schemas.microsoft.com/office/drawing/2014/main" id="{50F6B567-F517-364C-B9BD-A9F693EFBE78}"/>
              </a:ext>
            </a:extLst>
          </p:cNvPr>
          <p:cNvCxnSpPr>
            <a:cxnSpLocks/>
          </p:cNvCxnSpPr>
          <p:nvPr/>
        </p:nvCxnSpPr>
        <p:spPr>
          <a:xfrm flipH="1" flipV="1">
            <a:off x="5212080" y="3031769"/>
            <a:ext cx="248377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27C033-D37A-D349-8C00-04D17FD4A675}"/>
              </a:ext>
            </a:extLst>
          </p:cNvPr>
          <p:cNvCxnSpPr>
            <a:cxnSpLocks/>
          </p:cNvCxnSpPr>
          <p:nvPr/>
        </p:nvCxnSpPr>
        <p:spPr>
          <a:xfrm flipH="1">
            <a:off x="7116735" y="3029896"/>
            <a:ext cx="579121" cy="232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30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FFFF5-7CB1-D44F-BD0C-837603E0417D}"/>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14/16		</a:t>
            </a:r>
          </a:p>
        </p:txBody>
      </p:sp>
      <p:pic>
        <p:nvPicPr>
          <p:cNvPr id="3" name="Picture 2" descr="Facility for Rare Isotope Beams (FRIB) | LinkedIn">
            <a:extLst>
              <a:ext uri="{FF2B5EF4-FFF2-40B4-BE49-F238E27FC236}">
                <a16:creationId xmlns:a16="http://schemas.microsoft.com/office/drawing/2014/main" id="{8B3FF6CE-F904-6341-A7AE-B6B6392C0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9ED4D85D-B21A-A54A-86E2-C61627938360}"/>
              </a:ext>
            </a:extLst>
          </p:cNvPr>
          <p:cNvSpPr txBox="1"/>
          <p:nvPr/>
        </p:nvSpPr>
        <p:spPr>
          <a:xfrm>
            <a:off x="-1" y="0"/>
            <a:ext cx="12192000" cy="800219"/>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Conclusions</a:t>
            </a:r>
            <a:endParaRPr lang="en-US" sz="1000" dirty="0">
              <a:solidFill>
                <a:schemeClr val="bg1"/>
              </a:solidFill>
            </a:endParaRPr>
          </a:p>
        </p:txBody>
      </p:sp>
      <p:sp>
        <p:nvSpPr>
          <p:cNvPr id="5" name="TextBox 4">
            <a:extLst>
              <a:ext uri="{FF2B5EF4-FFF2-40B4-BE49-F238E27FC236}">
                <a16:creationId xmlns:a16="http://schemas.microsoft.com/office/drawing/2014/main" id="{2941AC4E-B8E1-F546-9A3E-83407DA5B437}"/>
              </a:ext>
            </a:extLst>
          </p:cNvPr>
          <p:cNvSpPr txBox="1"/>
          <p:nvPr/>
        </p:nvSpPr>
        <p:spPr>
          <a:xfrm>
            <a:off x="707887" y="1286359"/>
            <a:ext cx="9366011" cy="3970318"/>
          </a:xfrm>
          <a:prstGeom prst="rect">
            <a:avLst/>
          </a:prstGeom>
          <a:noFill/>
        </p:spPr>
        <p:txBody>
          <a:bodyPr wrap="square" rtlCol="0">
            <a:spAutoFit/>
          </a:bodyPr>
          <a:lstStyle/>
          <a:p>
            <a:r>
              <a:rPr lang="en-US" dirty="0"/>
              <a:t>We use Bayesian statistics to explore experimental conditions that can help reduce uncertainties. Our methods should be applicable to many energies and elements across the nuclear chart. </a:t>
            </a:r>
          </a:p>
          <a:p>
            <a:pPr marL="342900" indent="-342900">
              <a:buFont typeface="+mj-lt"/>
              <a:buAutoNum type="arabicPeriod"/>
            </a:pPr>
            <a:r>
              <a:rPr lang="en-US" dirty="0"/>
              <a:t>Once a diffraction pattern can be discerned, additional data points do not add new information as the angles are correlated. Keeping only the forward angles increases the uncertainty of the backward angles in all cases. </a:t>
            </a:r>
          </a:p>
          <a:p>
            <a:pPr marL="342900" indent="-342900">
              <a:buFont typeface="+mj-lt"/>
              <a:buAutoNum type="arabicPeriod"/>
            </a:pPr>
            <a:r>
              <a:rPr lang="en-US" dirty="0"/>
              <a:t>Adding a second data set at a nearby energy simultaneously in the fit can help reduce the uncertainty up to 50%. The nearby energy must be within 10% of the energy of interest. Adding a second data set at a nearby energy sequentially does not help reduce the parametric uncertainty.</a:t>
            </a:r>
          </a:p>
          <a:p>
            <a:pPr marL="342900" indent="-342900">
              <a:buFont typeface="+mj-lt"/>
              <a:buAutoNum type="arabicPeriod"/>
            </a:pPr>
            <a:r>
              <a:rPr lang="en-US" dirty="0"/>
              <a:t>Decreasing the experimental error bar does help decrease the parametric uncertainty, but the gain is not directly proportional and varies with each reaction. </a:t>
            </a:r>
          </a:p>
          <a:p>
            <a:pPr marL="342900" indent="-342900">
              <a:buFont typeface="+mj-lt"/>
              <a:buAutoNum type="arabicPeriod"/>
            </a:pPr>
            <a:r>
              <a:rPr lang="en-US" dirty="0"/>
              <a:t>A reduction of parametric uncertainty can be obtained by fitting simultaneously the differential cross section and the polarization. Adding the total reaction cross section does add a constraint, but the effect of smaller magnitude than the other two observables studied.</a:t>
            </a:r>
          </a:p>
        </p:txBody>
      </p:sp>
      <p:sp>
        <p:nvSpPr>
          <p:cNvPr id="6" name="TextBox 5">
            <a:extLst>
              <a:ext uri="{FF2B5EF4-FFF2-40B4-BE49-F238E27FC236}">
                <a16:creationId xmlns:a16="http://schemas.microsoft.com/office/drawing/2014/main" id="{1A8453C1-F1D4-4544-A605-06F753F3C4EC}"/>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23/24		</a:t>
            </a:r>
          </a:p>
        </p:txBody>
      </p:sp>
      <p:pic>
        <p:nvPicPr>
          <p:cNvPr id="7" name="Picture 4" descr="FRIB Theory Alliance Inaugural Meeting (March 31, 2016 - April 1 ...">
            <a:extLst>
              <a:ext uri="{FF2B5EF4-FFF2-40B4-BE49-F238E27FC236}">
                <a16:creationId xmlns:a16="http://schemas.microsoft.com/office/drawing/2014/main" id="{03F4B361-66ED-4644-8DF5-20B93510A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39600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27FE8F-988D-FA42-8718-71CC1DEB3633}"/>
              </a:ext>
            </a:extLst>
          </p:cNvPr>
          <p:cNvSpPr txBox="1"/>
          <p:nvPr/>
        </p:nvSpPr>
        <p:spPr>
          <a:xfrm>
            <a:off x="-1" y="0"/>
            <a:ext cx="12192000" cy="800219"/>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Acknowledgements</a:t>
            </a:r>
            <a:endParaRPr lang="en-US" sz="1000" dirty="0">
              <a:solidFill>
                <a:schemeClr val="bg1"/>
              </a:solidFill>
            </a:endParaRPr>
          </a:p>
        </p:txBody>
      </p:sp>
      <p:sp>
        <p:nvSpPr>
          <p:cNvPr id="3" name="TextBox 2">
            <a:extLst>
              <a:ext uri="{FF2B5EF4-FFF2-40B4-BE49-F238E27FC236}">
                <a16:creationId xmlns:a16="http://schemas.microsoft.com/office/drawing/2014/main" id="{F04DF661-6C07-1A43-865F-D2AA49396734}"/>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15/16		</a:t>
            </a:r>
          </a:p>
        </p:txBody>
      </p:sp>
      <p:pic>
        <p:nvPicPr>
          <p:cNvPr id="4" name="Picture 3" descr="Facility for Rare Isotope Beams (FRIB) | LinkedIn">
            <a:extLst>
              <a:ext uri="{FF2B5EF4-FFF2-40B4-BE49-F238E27FC236}">
                <a16:creationId xmlns:a16="http://schemas.microsoft.com/office/drawing/2014/main" id="{DEE2279C-5578-3E42-BFB4-1BD14142D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C9CACDAB-0870-F246-B0E0-4124BA06B16D}"/>
              </a:ext>
            </a:extLst>
          </p:cNvPr>
          <p:cNvSpPr txBox="1"/>
          <p:nvPr/>
        </p:nvSpPr>
        <p:spPr>
          <a:xfrm>
            <a:off x="707887" y="1239864"/>
            <a:ext cx="10187421" cy="2954655"/>
          </a:xfrm>
          <a:prstGeom prst="rect">
            <a:avLst/>
          </a:prstGeom>
          <a:noFill/>
        </p:spPr>
        <p:txBody>
          <a:bodyPr wrap="square" rtlCol="0">
            <a:spAutoFit/>
          </a:bodyPr>
          <a:lstStyle/>
          <a:p>
            <a:pPr marL="342900" indent="-342900">
              <a:buFont typeface="Arial" panose="020B0604020202020204" pitchFamily="34" charset="0"/>
              <a:buChar char="•"/>
            </a:pPr>
            <a:r>
              <a:rPr lang="en-US" sz="2400" dirty="0"/>
              <a:t>I would like to thank my collaborators: G. B. King</a:t>
            </a:r>
            <a:r>
              <a:rPr lang="en-US" sz="2400" baseline="30000" dirty="0"/>
              <a:t> </a:t>
            </a:r>
            <a:r>
              <a:rPr lang="en-US" sz="2400" dirty="0"/>
              <a:t>, A. E. Lovell and F. M. Nunes</a:t>
            </a:r>
          </a:p>
          <a:p>
            <a:endParaRPr lang="en-US" sz="2400" dirty="0"/>
          </a:p>
          <a:p>
            <a:pPr marL="342900" indent="-342900">
              <a:buFont typeface="Arial" panose="020B0604020202020204" pitchFamily="34" charset="0"/>
              <a:buChar char="•"/>
            </a:pPr>
            <a:r>
              <a:rPr lang="en-US" sz="2400" dirty="0"/>
              <a:t>The few-body reactions group (MSU) and L. </a:t>
            </a:r>
            <a:r>
              <a:rPr lang="en-US" sz="2400" dirty="0" err="1"/>
              <a:t>Neufcourt</a:t>
            </a:r>
            <a:endParaRPr lang="en-US" sz="2400" dirty="0"/>
          </a:p>
          <a:p>
            <a:endParaRPr lang="en-US" sz="2400" dirty="0"/>
          </a:p>
          <a:p>
            <a:pPr marL="342900" indent="-342900">
              <a:buFont typeface="Arial" panose="020B0604020202020204" pitchFamily="34" charset="0"/>
              <a:buChar char="•"/>
            </a:pPr>
            <a:r>
              <a:rPr lang="en-US" sz="2400" dirty="0" err="1"/>
              <a:t>iCER</a:t>
            </a:r>
            <a:r>
              <a:rPr lang="en-US" sz="2400" dirty="0"/>
              <a:t> and HPCC (MSU) for computational resources</a:t>
            </a:r>
          </a:p>
          <a:p>
            <a:endParaRPr lang="en-US" sz="2400" dirty="0"/>
          </a:p>
          <a:p>
            <a:pPr marL="342900" indent="-342900">
              <a:buFont typeface="Arial" panose="020B0604020202020204" pitchFamily="34" charset="0"/>
              <a:buChar char="•"/>
            </a:pPr>
            <a:r>
              <a:rPr lang="en-US" sz="2400" dirty="0"/>
              <a:t>NSF for funding.</a:t>
            </a:r>
          </a:p>
          <a:p>
            <a:endParaRPr lang="en-US" dirty="0"/>
          </a:p>
        </p:txBody>
      </p:sp>
      <p:sp>
        <p:nvSpPr>
          <p:cNvPr id="6" name="TextBox 5">
            <a:extLst>
              <a:ext uri="{FF2B5EF4-FFF2-40B4-BE49-F238E27FC236}">
                <a16:creationId xmlns:a16="http://schemas.microsoft.com/office/drawing/2014/main" id="{D2200126-D965-E840-878E-7C91A7909369}"/>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24/24		</a:t>
            </a:r>
          </a:p>
        </p:txBody>
      </p:sp>
      <p:pic>
        <p:nvPicPr>
          <p:cNvPr id="7" name="Picture 4" descr="FRIB Theory Alliance Inaugural Meeting (March 31, 2016 - April 1 ...">
            <a:extLst>
              <a:ext uri="{FF2B5EF4-FFF2-40B4-BE49-F238E27FC236}">
                <a16:creationId xmlns:a16="http://schemas.microsoft.com/office/drawing/2014/main" id="{ECC9E45C-5CFE-A845-A871-EBA98773A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National Science Foundation - Wikipedia">
            <a:extLst>
              <a:ext uri="{FF2B5EF4-FFF2-40B4-BE49-F238E27FC236}">
                <a16:creationId xmlns:a16="http://schemas.microsoft.com/office/drawing/2014/main" id="{E4543C6C-03D9-5F42-A3F2-FCE77CE5C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5308" y="4974873"/>
            <a:ext cx="1074779" cy="10802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11639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51A16-EC24-AC49-BF8E-488D50DEBB44}"/>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                       </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5/16		</a:t>
            </a:r>
          </a:p>
        </p:txBody>
      </p:sp>
      <p:pic>
        <p:nvPicPr>
          <p:cNvPr id="3" name="Picture 2" descr="Facility for Rare Isotope Beams (FRIB) | LinkedIn">
            <a:extLst>
              <a:ext uri="{FF2B5EF4-FFF2-40B4-BE49-F238E27FC236}">
                <a16:creationId xmlns:a16="http://schemas.microsoft.com/office/drawing/2014/main" id="{42861D53-3887-7841-93AB-C752D8F3F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05C10E10-A044-A545-B066-E98FA7ECCF65}"/>
              </a:ext>
            </a:extLst>
          </p:cNvPr>
          <p:cNvSpPr txBox="1"/>
          <p:nvPr/>
        </p:nvSpPr>
        <p:spPr>
          <a:xfrm>
            <a:off x="-1" y="0"/>
            <a:ext cx="12192000" cy="800219"/>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Fitting Optical Potentials</a:t>
            </a:r>
            <a:endParaRPr lang="en-US" sz="1000" dirty="0">
              <a:solidFill>
                <a:schemeClr val="bg1"/>
              </a:solidFill>
            </a:endParaRPr>
          </a:p>
        </p:txBody>
      </p:sp>
      <p:sp>
        <p:nvSpPr>
          <p:cNvPr id="12" name="TextBox 11">
            <a:extLst>
              <a:ext uri="{FF2B5EF4-FFF2-40B4-BE49-F238E27FC236}">
                <a16:creationId xmlns:a16="http://schemas.microsoft.com/office/drawing/2014/main" id="{3D4802A2-159D-454F-9E6C-8DAD42451B02}"/>
              </a:ext>
            </a:extLst>
          </p:cNvPr>
          <p:cNvSpPr txBox="1"/>
          <p:nvPr/>
        </p:nvSpPr>
        <p:spPr>
          <a:xfrm>
            <a:off x="-1" y="6153182"/>
            <a:ext cx="12192000" cy="492443"/>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		</a:t>
            </a:r>
            <a:r>
              <a:rPr lang="en-US" sz="1400" dirty="0">
                <a:solidFill>
                  <a:schemeClr val="bg1"/>
                </a:solidFill>
              </a:rPr>
              <a:t>Reaction Seminar: April 23</a:t>
            </a:r>
            <a:r>
              <a:rPr lang="en-US" sz="1400" baseline="30000" dirty="0">
                <a:solidFill>
                  <a:schemeClr val="bg1"/>
                </a:solidFill>
              </a:rPr>
              <a:t>rd</a:t>
            </a:r>
            <a:r>
              <a:rPr lang="en-US" sz="1400" dirty="0">
                <a:solidFill>
                  <a:schemeClr val="bg1"/>
                </a:solidFill>
              </a:rPr>
              <a:t> 2020                      3/24		</a:t>
            </a:r>
          </a:p>
        </p:txBody>
      </p:sp>
      <p:pic>
        <p:nvPicPr>
          <p:cNvPr id="13" name="Picture 4" descr="FRIB Theory Alliance Inaugural Meeting (March 31, 2016 - April 1 ...">
            <a:extLst>
              <a:ext uri="{FF2B5EF4-FFF2-40B4-BE49-F238E27FC236}">
                <a16:creationId xmlns:a16="http://schemas.microsoft.com/office/drawing/2014/main" id="{3DD0B65B-3125-B44F-A906-3DCF756E2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3C16C9B6-4B27-3847-9C6A-E1C65D136D79}"/>
              </a:ext>
            </a:extLst>
          </p:cNvPr>
          <p:cNvPicPr>
            <a:picLocks noChangeAspect="1"/>
          </p:cNvPicPr>
          <p:nvPr/>
        </p:nvPicPr>
        <p:blipFill>
          <a:blip r:embed="rId4"/>
          <a:stretch>
            <a:fillRect/>
          </a:stretch>
        </p:blipFill>
        <p:spPr>
          <a:xfrm>
            <a:off x="3985998" y="1142173"/>
            <a:ext cx="8016137" cy="577988"/>
          </a:xfrm>
          <a:prstGeom prst="rect">
            <a:avLst/>
          </a:prstGeom>
        </p:spPr>
      </p:pic>
      <p:sp>
        <p:nvSpPr>
          <p:cNvPr id="16" name="TextBox 15">
            <a:extLst>
              <a:ext uri="{FF2B5EF4-FFF2-40B4-BE49-F238E27FC236}">
                <a16:creationId xmlns:a16="http://schemas.microsoft.com/office/drawing/2014/main" id="{D958C91E-10CF-9948-8E96-C57D08D3CAB7}"/>
              </a:ext>
            </a:extLst>
          </p:cNvPr>
          <p:cNvSpPr txBox="1"/>
          <p:nvPr/>
        </p:nvSpPr>
        <p:spPr>
          <a:xfrm>
            <a:off x="8238605" y="2072412"/>
            <a:ext cx="1618045" cy="369332"/>
          </a:xfrm>
          <a:prstGeom prst="rect">
            <a:avLst/>
          </a:prstGeom>
          <a:noFill/>
        </p:spPr>
        <p:txBody>
          <a:bodyPr wrap="square" rtlCol="0">
            <a:spAutoFit/>
          </a:bodyPr>
          <a:lstStyle/>
          <a:p>
            <a:r>
              <a:rPr lang="en-US" dirty="0"/>
              <a:t>Volume Term</a:t>
            </a:r>
          </a:p>
        </p:txBody>
      </p:sp>
      <p:sp>
        <p:nvSpPr>
          <p:cNvPr id="17" name="TextBox 16">
            <a:extLst>
              <a:ext uri="{FF2B5EF4-FFF2-40B4-BE49-F238E27FC236}">
                <a16:creationId xmlns:a16="http://schemas.microsoft.com/office/drawing/2014/main" id="{AB043BA4-4533-AD4D-8030-6E8BF85FAD82}"/>
              </a:ext>
            </a:extLst>
          </p:cNvPr>
          <p:cNvSpPr txBox="1"/>
          <p:nvPr/>
        </p:nvSpPr>
        <p:spPr>
          <a:xfrm>
            <a:off x="7565736" y="2909966"/>
            <a:ext cx="3335276" cy="369332"/>
          </a:xfrm>
          <a:prstGeom prst="rect">
            <a:avLst/>
          </a:prstGeom>
          <a:noFill/>
        </p:spPr>
        <p:txBody>
          <a:bodyPr wrap="square" rtlCol="0">
            <a:spAutoFit/>
          </a:bodyPr>
          <a:lstStyle/>
          <a:p>
            <a:r>
              <a:rPr lang="en-US" dirty="0"/>
              <a:t>Surface and Spin-Orbit Terms</a:t>
            </a:r>
          </a:p>
        </p:txBody>
      </p:sp>
      <p:pic>
        <p:nvPicPr>
          <p:cNvPr id="18" name="Picture 17">
            <a:extLst>
              <a:ext uri="{FF2B5EF4-FFF2-40B4-BE49-F238E27FC236}">
                <a16:creationId xmlns:a16="http://schemas.microsoft.com/office/drawing/2014/main" id="{201D993A-3844-0A42-BFB2-586CA9EE8363}"/>
              </a:ext>
            </a:extLst>
          </p:cNvPr>
          <p:cNvPicPr>
            <a:picLocks noChangeAspect="1"/>
          </p:cNvPicPr>
          <p:nvPr/>
        </p:nvPicPr>
        <p:blipFill>
          <a:blip r:embed="rId5"/>
          <a:stretch>
            <a:fillRect/>
          </a:stretch>
        </p:blipFill>
        <p:spPr>
          <a:xfrm>
            <a:off x="7671572" y="2449536"/>
            <a:ext cx="2752109" cy="455763"/>
          </a:xfrm>
          <a:prstGeom prst="rect">
            <a:avLst/>
          </a:prstGeom>
        </p:spPr>
      </p:pic>
      <p:pic>
        <p:nvPicPr>
          <p:cNvPr id="19" name="Picture 18">
            <a:extLst>
              <a:ext uri="{FF2B5EF4-FFF2-40B4-BE49-F238E27FC236}">
                <a16:creationId xmlns:a16="http://schemas.microsoft.com/office/drawing/2014/main" id="{49FFC4E2-357E-7C4F-841A-E094669EB5D7}"/>
              </a:ext>
            </a:extLst>
          </p:cNvPr>
          <p:cNvPicPr>
            <a:picLocks noChangeAspect="1"/>
          </p:cNvPicPr>
          <p:nvPr/>
        </p:nvPicPr>
        <p:blipFill>
          <a:blip r:embed="rId6"/>
          <a:stretch>
            <a:fillRect/>
          </a:stretch>
        </p:blipFill>
        <p:spPr>
          <a:xfrm>
            <a:off x="7418937" y="4095437"/>
            <a:ext cx="3241076" cy="753844"/>
          </a:xfrm>
          <a:prstGeom prst="rect">
            <a:avLst/>
          </a:prstGeom>
        </p:spPr>
      </p:pic>
      <p:sp>
        <p:nvSpPr>
          <p:cNvPr id="21" name="TextBox 14">
            <a:extLst>
              <a:ext uri="{FF2B5EF4-FFF2-40B4-BE49-F238E27FC236}">
                <a16:creationId xmlns:a16="http://schemas.microsoft.com/office/drawing/2014/main" id="{F8BE9EA3-A95A-8C45-875B-E35744593BDA}"/>
              </a:ext>
            </a:extLst>
          </p:cNvPr>
          <p:cNvSpPr txBox="1">
            <a:spLocks noChangeArrowheads="1"/>
          </p:cNvSpPr>
          <p:nvPr/>
        </p:nvSpPr>
        <p:spPr bwMode="auto">
          <a:xfrm>
            <a:off x="3709929" y="5777150"/>
            <a:ext cx="98407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sz="1400" dirty="0"/>
              <a:t>I.J. Thompson and F.M. Nunes, </a:t>
            </a:r>
            <a:r>
              <a:rPr lang="en-US" altLang="en-US" sz="1400" i="1" dirty="0"/>
              <a:t>Nuclear Reactions for Astrophysics</a:t>
            </a:r>
            <a:r>
              <a:rPr lang="en-US" altLang="en-US" sz="1400" dirty="0"/>
              <a:t>, (Cambridge University Press, Cambridge, 2009)</a:t>
            </a:r>
          </a:p>
        </p:txBody>
      </p:sp>
      <p:pic>
        <p:nvPicPr>
          <p:cNvPr id="22" name="Picture 21">
            <a:extLst>
              <a:ext uri="{FF2B5EF4-FFF2-40B4-BE49-F238E27FC236}">
                <a16:creationId xmlns:a16="http://schemas.microsoft.com/office/drawing/2014/main" id="{D8B460FD-8680-CE4F-90B7-72F57D08B21F}"/>
              </a:ext>
            </a:extLst>
          </p:cNvPr>
          <p:cNvPicPr>
            <a:picLocks noChangeAspect="1"/>
          </p:cNvPicPr>
          <p:nvPr/>
        </p:nvPicPr>
        <p:blipFill>
          <a:blip r:embed="rId7"/>
          <a:stretch>
            <a:fillRect/>
          </a:stretch>
        </p:blipFill>
        <p:spPr>
          <a:xfrm>
            <a:off x="7579255" y="3216972"/>
            <a:ext cx="2844543" cy="596000"/>
          </a:xfrm>
          <a:prstGeom prst="rect">
            <a:avLst/>
          </a:prstGeom>
        </p:spPr>
      </p:pic>
      <p:grpSp>
        <p:nvGrpSpPr>
          <p:cNvPr id="23" name="Group 22">
            <a:extLst>
              <a:ext uri="{FF2B5EF4-FFF2-40B4-BE49-F238E27FC236}">
                <a16:creationId xmlns:a16="http://schemas.microsoft.com/office/drawing/2014/main" id="{F78FCC0F-B6E3-1D41-895F-D0083574E9E5}"/>
              </a:ext>
            </a:extLst>
          </p:cNvPr>
          <p:cNvGrpSpPr/>
          <p:nvPr/>
        </p:nvGrpSpPr>
        <p:grpSpPr>
          <a:xfrm>
            <a:off x="520343" y="1468754"/>
            <a:ext cx="3465655" cy="1884104"/>
            <a:chOff x="4212440" y="2618021"/>
            <a:chExt cx="3465655" cy="1884104"/>
          </a:xfrm>
        </p:grpSpPr>
        <p:pic>
          <p:nvPicPr>
            <p:cNvPr id="24" name="Picture 23">
              <a:extLst>
                <a:ext uri="{FF2B5EF4-FFF2-40B4-BE49-F238E27FC236}">
                  <a16:creationId xmlns:a16="http://schemas.microsoft.com/office/drawing/2014/main" id="{1043AF14-F096-104D-8145-74704D0BF3E3}"/>
                </a:ext>
              </a:extLst>
            </p:cNvPr>
            <p:cNvPicPr>
              <a:picLocks noChangeAspect="1"/>
            </p:cNvPicPr>
            <p:nvPr/>
          </p:nvPicPr>
          <p:blipFill>
            <a:blip r:embed="rId8"/>
            <a:stretch>
              <a:fillRect/>
            </a:stretch>
          </p:blipFill>
          <p:spPr>
            <a:xfrm>
              <a:off x="4500979" y="2618021"/>
              <a:ext cx="3177116" cy="1884104"/>
            </a:xfrm>
            <a:prstGeom prst="rect">
              <a:avLst/>
            </a:prstGeom>
          </p:spPr>
        </p:pic>
        <p:sp>
          <p:nvSpPr>
            <p:cNvPr id="25" name="TextBox 24">
              <a:extLst>
                <a:ext uri="{FF2B5EF4-FFF2-40B4-BE49-F238E27FC236}">
                  <a16:creationId xmlns:a16="http://schemas.microsoft.com/office/drawing/2014/main" id="{8339CA6C-8AC6-E84D-AB96-43F3E3CC5ABB}"/>
                </a:ext>
              </a:extLst>
            </p:cNvPr>
            <p:cNvSpPr txBox="1"/>
            <p:nvPr/>
          </p:nvSpPr>
          <p:spPr>
            <a:xfrm>
              <a:off x="4685465" y="2719387"/>
              <a:ext cx="499369" cy="300082"/>
            </a:xfrm>
            <a:prstGeom prst="rect">
              <a:avLst/>
            </a:prstGeom>
            <a:noFill/>
          </p:spPr>
          <p:txBody>
            <a:bodyPr wrap="square" rtlCol="0">
              <a:spAutoFit/>
            </a:bodyPr>
            <a:lstStyle/>
            <a:p>
              <a:r>
                <a:rPr lang="en-US" sz="1350" dirty="0">
                  <a:solidFill>
                    <a:srgbClr val="C00000"/>
                  </a:solidFill>
                </a:rPr>
                <a:t>V</a:t>
              </a:r>
              <a:r>
                <a:rPr lang="en-US" sz="1350" baseline="-25000" dirty="0">
                  <a:solidFill>
                    <a:srgbClr val="C00000"/>
                  </a:solidFill>
                </a:rPr>
                <a:t>C</a:t>
              </a:r>
            </a:p>
          </p:txBody>
        </p:sp>
        <p:sp>
          <p:nvSpPr>
            <p:cNvPr id="26" name="TextBox 25">
              <a:extLst>
                <a:ext uri="{FF2B5EF4-FFF2-40B4-BE49-F238E27FC236}">
                  <a16:creationId xmlns:a16="http://schemas.microsoft.com/office/drawing/2014/main" id="{1D8F80EC-89DD-1A49-8FEC-F0D0D4193401}"/>
                </a:ext>
              </a:extLst>
            </p:cNvPr>
            <p:cNvSpPr txBox="1"/>
            <p:nvPr/>
          </p:nvSpPr>
          <p:spPr>
            <a:xfrm>
              <a:off x="4989946" y="3169785"/>
              <a:ext cx="499369" cy="300082"/>
            </a:xfrm>
            <a:prstGeom prst="rect">
              <a:avLst/>
            </a:prstGeom>
            <a:noFill/>
          </p:spPr>
          <p:txBody>
            <a:bodyPr wrap="square" rtlCol="0">
              <a:spAutoFit/>
            </a:bodyPr>
            <a:lstStyle/>
            <a:p>
              <a:r>
                <a:rPr lang="en-US" sz="1350" dirty="0">
                  <a:solidFill>
                    <a:srgbClr val="016446"/>
                  </a:solidFill>
                </a:rPr>
                <a:t>W</a:t>
              </a:r>
              <a:r>
                <a:rPr lang="en-US" sz="1350" baseline="-25000" dirty="0">
                  <a:solidFill>
                    <a:srgbClr val="016446"/>
                  </a:solidFill>
                </a:rPr>
                <a:t>S</a:t>
              </a:r>
            </a:p>
          </p:txBody>
        </p:sp>
        <p:sp>
          <p:nvSpPr>
            <p:cNvPr id="27" name="TextBox 26">
              <a:extLst>
                <a:ext uri="{FF2B5EF4-FFF2-40B4-BE49-F238E27FC236}">
                  <a16:creationId xmlns:a16="http://schemas.microsoft.com/office/drawing/2014/main" id="{47C0DDAF-80C1-BE44-8132-FA81389513A9}"/>
                </a:ext>
              </a:extLst>
            </p:cNvPr>
            <p:cNvSpPr txBox="1"/>
            <p:nvPr/>
          </p:nvSpPr>
          <p:spPr>
            <a:xfrm>
              <a:off x="4671405" y="4117340"/>
              <a:ext cx="499369" cy="300082"/>
            </a:xfrm>
            <a:prstGeom prst="rect">
              <a:avLst/>
            </a:prstGeom>
            <a:noFill/>
          </p:spPr>
          <p:txBody>
            <a:bodyPr wrap="square" rtlCol="0">
              <a:spAutoFit/>
            </a:bodyPr>
            <a:lstStyle/>
            <a:p>
              <a:r>
                <a:rPr lang="en-US" sz="1350" dirty="0">
                  <a:solidFill>
                    <a:srgbClr val="002060"/>
                  </a:solidFill>
                </a:rPr>
                <a:t>V</a:t>
              </a:r>
              <a:endParaRPr lang="en-US" sz="1350" baseline="-25000" dirty="0">
                <a:solidFill>
                  <a:srgbClr val="002060"/>
                </a:solidFill>
              </a:endParaRPr>
            </a:p>
          </p:txBody>
        </p:sp>
        <p:sp>
          <p:nvSpPr>
            <p:cNvPr id="28" name="TextBox 27">
              <a:extLst>
                <a:ext uri="{FF2B5EF4-FFF2-40B4-BE49-F238E27FC236}">
                  <a16:creationId xmlns:a16="http://schemas.microsoft.com/office/drawing/2014/main" id="{F0571625-4759-1640-B6F7-B082AA83130E}"/>
                </a:ext>
              </a:extLst>
            </p:cNvPr>
            <p:cNvSpPr txBox="1"/>
            <p:nvPr/>
          </p:nvSpPr>
          <p:spPr>
            <a:xfrm rot="16200000">
              <a:off x="3862462" y="3282875"/>
              <a:ext cx="1000037" cy="300082"/>
            </a:xfrm>
            <a:prstGeom prst="rect">
              <a:avLst/>
            </a:prstGeom>
            <a:noFill/>
          </p:spPr>
          <p:txBody>
            <a:bodyPr wrap="square" rtlCol="0">
              <a:spAutoFit/>
            </a:bodyPr>
            <a:lstStyle/>
            <a:p>
              <a:r>
                <a:rPr lang="en-US" sz="1350" dirty="0"/>
                <a:t>U (MeV)</a:t>
              </a:r>
            </a:p>
          </p:txBody>
        </p:sp>
        <p:sp>
          <p:nvSpPr>
            <p:cNvPr id="29" name="TextBox 28">
              <a:extLst>
                <a:ext uri="{FF2B5EF4-FFF2-40B4-BE49-F238E27FC236}">
                  <a16:creationId xmlns:a16="http://schemas.microsoft.com/office/drawing/2014/main" id="{0143C858-F469-0946-BB37-F64F8DA831AB}"/>
                </a:ext>
              </a:extLst>
            </p:cNvPr>
            <p:cNvSpPr txBox="1"/>
            <p:nvPr/>
          </p:nvSpPr>
          <p:spPr>
            <a:xfrm>
              <a:off x="6678902" y="3256821"/>
              <a:ext cx="726976" cy="300082"/>
            </a:xfrm>
            <a:prstGeom prst="rect">
              <a:avLst/>
            </a:prstGeom>
            <a:noFill/>
          </p:spPr>
          <p:txBody>
            <a:bodyPr wrap="square" rtlCol="0">
              <a:spAutoFit/>
            </a:bodyPr>
            <a:lstStyle/>
            <a:p>
              <a:r>
                <a:rPr lang="en-US" sz="1350" dirty="0"/>
                <a:t>r (</a:t>
              </a:r>
              <a:r>
                <a:rPr lang="en-US" sz="1350" dirty="0" err="1"/>
                <a:t>fm</a:t>
              </a:r>
              <a:r>
                <a:rPr lang="en-US" sz="1350" dirty="0"/>
                <a:t>)</a:t>
              </a:r>
            </a:p>
          </p:txBody>
        </p:sp>
      </p:grpSp>
      <p:sp>
        <p:nvSpPr>
          <p:cNvPr id="30" name="TextBox 29">
            <a:extLst>
              <a:ext uri="{FF2B5EF4-FFF2-40B4-BE49-F238E27FC236}">
                <a16:creationId xmlns:a16="http://schemas.microsoft.com/office/drawing/2014/main" id="{C48927FB-88F5-0244-B875-AC66C8F661F5}"/>
              </a:ext>
            </a:extLst>
          </p:cNvPr>
          <p:cNvSpPr txBox="1"/>
          <p:nvPr/>
        </p:nvSpPr>
        <p:spPr>
          <a:xfrm>
            <a:off x="858092" y="3634920"/>
            <a:ext cx="6560845" cy="2308324"/>
          </a:xfrm>
          <a:prstGeom prst="rect">
            <a:avLst/>
          </a:prstGeom>
          <a:noFill/>
        </p:spPr>
        <p:txBody>
          <a:bodyPr wrap="square" rtlCol="0">
            <a:spAutoFit/>
          </a:bodyPr>
          <a:lstStyle/>
          <a:p>
            <a:r>
              <a:rPr lang="en-US" sz="2400" dirty="0"/>
              <a:t>Typically we consider 9 parameters:</a:t>
            </a:r>
          </a:p>
          <a:p>
            <a:pPr marL="285750" indent="-285750">
              <a:buFont typeface="Arial" panose="020B0604020202020204" pitchFamily="34" charset="0"/>
              <a:buChar char="•"/>
            </a:pPr>
            <a:r>
              <a:rPr lang="en-US" sz="2400" dirty="0"/>
              <a:t>Real Volume (V, r, a).</a:t>
            </a:r>
          </a:p>
          <a:p>
            <a:pPr marL="285750" indent="-285750">
              <a:buFont typeface="Arial" panose="020B0604020202020204" pitchFamily="34" charset="0"/>
              <a:buChar char="•"/>
            </a:pPr>
            <a:r>
              <a:rPr lang="en-US" sz="2400" dirty="0"/>
              <a:t>Imaginary Volume  (W, </a:t>
            </a:r>
            <a:r>
              <a:rPr lang="en-US" sz="2400" dirty="0" err="1"/>
              <a:t>rw</a:t>
            </a:r>
            <a:r>
              <a:rPr lang="en-US" sz="2400" dirty="0"/>
              <a:t>, aw)</a:t>
            </a:r>
          </a:p>
          <a:p>
            <a:pPr marL="285750" indent="-285750">
              <a:buFont typeface="Arial" panose="020B0604020202020204" pitchFamily="34" charset="0"/>
              <a:buChar char="•"/>
            </a:pPr>
            <a:r>
              <a:rPr lang="en-US" sz="2400" dirty="0"/>
              <a:t>Imaginary Surface (</a:t>
            </a:r>
            <a:r>
              <a:rPr lang="en-US" sz="2400" dirty="0" err="1"/>
              <a:t>Ws</a:t>
            </a:r>
            <a:r>
              <a:rPr lang="en-US" sz="2400" dirty="0"/>
              <a:t>, </a:t>
            </a:r>
            <a:r>
              <a:rPr lang="en-US" sz="2400" dirty="0" err="1"/>
              <a:t>rs</a:t>
            </a:r>
            <a:r>
              <a:rPr lang="en-US" sz="2400" dirty="0"/>
              <a:t>, as)</a:t>
            </a:r>
          </a:p>
          <a:p>
            <a:pPr marL="285750" indent="-285750">
              <a:buFont typeface="Arial" panose="020B0604020202020204" pitchFamily="34" charset="0"/>
              <a:buChar char="•"/>
            </a:pPr>
            <a:r>
              <a:rPr lang="en-US" sz="2400" dirty="0"/>
              <a:t>Keep the spin orbit and Coulomb interactions constant.</a:t>
            </a:r>
          </a:p>
        </p:txBody>
      </p:sp>
    </p:spTree>
    <p:extLst>
      <p:ext uri="{BB962C8B-B14F-4D97-AF65-F5344CB8AC3E}">
        <p14:creationId xmlns:p14="http://schemas.microsoft.com/office/powerpoint/2010/main" val="3397759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B4A9A6-5309-1D40-9C87-BE5DBD19512B}"/>
              </a:ext>
            </a:extLst>
          </p:cNvPr>
          <p:cNvSpPr txBox="1"/>
          <p:nvPr/>
        </p:nvSpPr>
        <p:spPr>
          <a:xfrm>
            <a:off x="-1" y="0"/>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Bayesian Theory (remember introduction by Amy Lovell)</a:t>
            </a:r>
          </a:p>
          <a:p>
            <a:endParaRPr lang="en-US" sz="1000" dirty="0">
              <a:solidFill>
                <a:schemeClr val="bg1"/>
              </a:solidFill>
            </a:endParaRPr>
          </a:p>
        </p:txBody>
      </p:sp>
      <p:sp>
        <p:nvSpPr>
          <p:cNvPr id="3" name="TextBox 2">
            <a:extLst>
              <a:ext uri="{FF2B5EF4-FFF2-40B4-BE49-F238E27FC236}">
                <a16:creationId xmlns:a16="http://schemas.microsoft.com/office/drawing/2014/main" id="{775CDFA5-D4CE-854E-A1A8-F77DAEAC67D3}"/>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4/24		</a:t>
            </a:r>
          </a:p>
        </p:txBody>
      </p:sp>
      <p:pic>
        <p:nvPicPr>
          <p:cNvPr id="4" name="Picture 4" descr="FRIB Theory Alliance Inaugural Meeting (March 31, 2016 - April 1 ...">
            <a:extLst>
              <a:ext uri="{FF2B5EF4-FFF2-40B4-BE49-F238E27FC236}">
                <a16:creationId xmlns:a16="http://schemas.microsoft.com/office/drawing/2014/main" id="{F98A0C7B-8EF3-0143-AC9F-75083ACA4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Content Placeholder 3">
            <a:extLst>
              <a:ext uri="{FF2B5EF4-FFF2-40B4-BE49-F238E27FC236}">
                <a16:creationId xmlns:a16="http://schemas.microsoft.com/office/drawing/2014/main" id="{EC350F34-3C8E-924F-938E-0F858638C410}"/>
              </a:ext>
            </a:extLst>
          </p:cNvPr>
          <p:cNvPicPr>
            <a:picLocks noChangeAspect="1"/>
          </p:cNvPicPr>
          <p:nvPr/>
        </p:nvPicPr>
        <p:blipFill>
          <a:blip r:embed="rId3"/>
          <a:stretch>
            <a:fillRect/>
          </a:stretch>
        </p:blipFill>
        <p:spPr>
          <a:xfrm>
            <a:off x="256441" y="1272150"/>
            <a:ext cx="4287567" cy="1115400"/>
          </a:xfrm>
          <a:prstGeom prst="rect">
            <a:avLst/>
          </a:prstGeom>
        </p:spPr>
      </p:pic>
      <p:sp>
        <p:nvSpPr>
          <p:cNvPr id="6" name="TextBox 5">
            <a:extLst>
              <a:ext uri="{FF2B5EF4-FFF2-40B4-BE49-F238E27FC236}">
                <a16:creationId xmlns:a16="http://schemas.microsoft.com/office/drawing/2014/main" id="{BC77FDCC-7792-C044-AB5D-4CC3E48BD99E}"/>
              </a:ext>
            </a:extLst>
          </p:cNvPr>
          <p:cNvSpPr txBox="1"/>
          <p:nvPr/>
        </p:nvSpPr>
        <p:spPr>
          <a:xfrm>
            <a:off x="444064" y="2174284"/>
            <a:ext cx="1091912" cy="369332"/>
          </a:xfrm>
          <a:prstGeom prst="rect">
            <a:avLst/>
          </a:prstGeom>
          <a:noFill/>
        </p:spPr>
        <p:txBody>
          <a:bodyPr wrap="square" rtlCol="0">
            <a:spAutoFit/>
          </a:bodyPr>
          <a:lstStyle/>
          <a:p>
            <a:r>
              <a:rPr lang="en-US" dirty="0">
                <a:solidFill>
                  <a:schemeClr val="accent5"/>
                </a:solidFill>
              </a:rPr>
              <a:t>Posterior</a:t>
            </a:r>
            <a:endParaRPr lang="en-US" dirty="0"/>
          </a:p>
        </p:txBody>
      </p:sp>
      <p:sp>
        <p:nvSpPr>
          <p:cNvPr id="7" name="TextBox 6">
            <a:extLst>
              <a:ext uri="{FF2B5EF4-FFF2-40B4-BE49-F238E27FC236}">
                <a16:creationId xmlns:a16="http://schemas.microsoft.com/office/drawing/2014/main" id="{B4BE2CDD-B778-8144-AB5E-A419AF142E63}"/>
              </a:ext>
            </a:extLst>
          </p:cNvPr>
          <p:cNvSpPr txBox="1"/>
          <p:nvPr/>
        </p:nvSpPr>
        <p:spPr>
          <a:xfrm>
            <a:off x="3665568" y="1021038"/>
            <a:ext cx="705173" cy="369332"/>
          </a:xfrm>
          <a:prstGeom prst="rect">
            <a:avLst/>
          </a:prstGeom>
          <a:noFill/>
        </p:spPr>
        <p:txBody>
          <a:bodyPr wrap="square" rtlCol="0">
            <a:spAutoFit/>
          </a:bodyPr>
          <a:lstStyle/>
          <a:p>
            <a:r>
              <a:rPr lang="en-US" dirty="0">
                <a:solidFill>
                  <a:schemeClr val="accent6"/>
                </a:solidFill>
              </a:rPr>
              <a:t>Prior</a:t>
            </a:r>
            <a:endParaRPr lang="en-US" dirty="0"/>
          </a:p>
        </p:txBody>
      </p:sp>
      <p:sp>
        <p:nvSpPr>
          <p:cNvPr id="8" name="TextBox 7">
            <a:extLst>
              <a:ext uri="{FF2B5EF4-FFF2-40B4-BE49-F238E27FC236}">
                <a16:creationId xmlns:a16="http://schemas.microsoft.com/office/drawing/2014/main" id="{BD153456-027A-0049-974D-B13081E8C375}"/>
              </a:ext>
            </a:extLst>
          </p:cNvPr>
          <p:cNvSpPr txBox="1"/>
          <p:nvPr/>
        </p:nvSpPr>
        <p:spPr>
          <a:xfrm>
            <a:off x="2146040" y="1021038"/>
            <a:ext cx="1523540" cy="369332"/>
          </a:xfrm>
          <a:prstGeom prst="rect">
            <a:avLst/>
          </a:prstGeom>
          <a:noFill/>
        </p:spPr>
        <p:txBody>
          <a:bodyPr wrap="square" rtlCol="0">
            <a:spAutoFit/>
          </a:bodyPr>
          <a:lstStyle/>
          <a:p>
            <a:r>
              <a:rPr lang="en-US" dirty="0">
                <a:solidFill>
                  <a:schemeClr val="accent3"/>
                </a:solidFill>
              </a:rPr>
              <a:t>Likelihood</a:t>
            </a:r>
            <a:endParaRPr lang="en-US" dirty="0"/>
          </a:p>
        </p:txBody>
      </p:sp>
      <p:sp>
        <p:nvSpPr>
          <p:cNvPr id="9" name="Rectangle 8">
            <a:extLst>
              <a:ext uri="{FF2B5EF4-FFF2-40B4-BE49-F238E27FC236}">
                <a16:creationId xmlns:a16="http://schemas.microsoft.com/office/drawing/2014/main" id="{9DF0C8D0-8B09-054E-AF5D-770B07676849}"/>
              </a:ext>
            </a:extLst>
          </p:cNvPr>
          <p:cNvSpPr/>
          <p:nvPr/>
        </p:nvSpPr>
        <p:spPr>
          <a:xfrm>
            <a:off x="345233" y="1564561"/>
            <a:ext cx="1418253" cy="53184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191BD3-C66B-4D45-9CEF-B0D5270687AC}"/>
              </a:ext>
            </a:extLst>
          </p:cNvPr>
          <p:cNvSpPr/>
          <p:nvPr/>
        </p:nvSpPr>
        <p:spPr>
          <a:xfrm>
            <a:off x="2146040" y="1366149"/>
            <a:ext cx="1320281" cy="46512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BC1E3F-8061-DC49-BF9F-D3877A21119B}"/>
              </a:ext>
            </a:extLst>
          </p:cNvPr>
          <p:cNvSpPr/>
          <p:nvPr/>
        </p:nvSpPr>
        <p:spPr>
          <a:xfrm>
            <a:off x="3466322" y="1364725"/>
            <a:ext cx="900406" cy="4651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AB351E-5635-574B-9E50-F11B5E61AB2B}"/>
              </a:ext>
            </a:extLst>
          </p:cNvPr>
          <p:cNvSpPr/>
          <p:nvPr/>
        </p:nvSpPr>
        <p:spPr>
          <a:xfrm>
            <a:off x="2815511" y="1875425"/>
            <a:ext cx="900406" cy="4651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D22389C-A547-9D4F-B9C2-2A89411A9332}"/>
              </a:ext>
            </a:extLst>
          </p:cNvPr>
          <p:cNvSpPr txBox="1"/>
          <p:nvPr/>
        </p:nvSpPr>
        <p:spPr>
          <a:xfrm>
            <a:off x="2806180" y="2341414"/>
            <a:ext cx="1091912" cy="369332"/>
          </a:xfrm>
          <a:prstGeom prst="rect">
            <a:avLst/>
          </a:prstGeom>
          <a:noFill/>
        </p:spPr>
        <p:txBody>
          <a:bodyPr wrap="square" rtlCol="0">
            <a:spAutoFit/>
          </a:bodyPr>
          <a:lstStyle/>
          <a:p>
            <a:r>
              <a:rPr lang="en-US" dirty="0">
                <a:solidFill>
                  <a:schemeClr val="accent2"/>
                </a:solidFill>
              </a:rPr>
              <a:t>Evidence</a:t>
            </a:r>
            <a:endParaRPr lang="en-US" dirty="0"/>
          </a:p>
        </p:txBody>
      </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C65B62A0-2CC6-A946-9D74-A8E535E5903A}"/>
                  </a:ext>
                </a:extLst>
              </p:cNvPr>
              <p:cNvSpPr/>
              <p:nvPr/>
            </p:nvSpPr>
            <p:spPr>
              <a:xfrm>
                <a:off x="5069839" y="1364725"/>
                <a:ext cx="7150745" cy="3785652"/>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accent6">
                        <a:lumMod val="75000"/>
                      </a:schemeClr>
                    </a:solidFill>
                  </a:rPr>
                  <a:t>Prior P(H) </a:t>
                </a:r>
                <a:r>
                  <a:rPr lang="mr-IN" sz="2400" dirty="0">
                    <a:solidFill>
                      <a:schemeClr val="accent6">
                        <a:lumMod val="75000"/>
                      </a:schemeClr>
                    </a:solidFill>
                  </a:rPr>
                  <a:t>–</a:t>
                </a:r>
                <a:r>
                  <a:rPr lang="en-US" sz="2400" dirty="0">
                    <a:solidFill>
                      <a:schemeClr val="accent6">
                        <a:lumMod val="75000"/>
                      </a:schemeClr>
                    </a:solidFill>
                  </a:rPr>
                  <a:t> what we know before seeing the data </a:t>
                </a:r>
              </a:p>
              <a:p>
                <a:pPr lvl="1"/>
                <a:r>
                  <a:rPr lang="en-US" sz="2400" dirty="0">
                    <a:solidFill>
                      <a:schemeClr val="accent6">
                        <a:lumMod val="75000"/>
                      </a:schemeClr>
                    </a:solidFill>
                  </a:rPr>
                  <a:t>		(wide Gaussians)</a:t>
                </a:r>
              </a:p>
              <a:p>
                <a:pPr marL="285750" indent="-285750">
                  <a:buFont typeface="Arial" panose="020B0604020202020204" pitchFamily="34" charset="0"/>
                  <a:buChar char="•"/>
                </a:pPr>
                <a:r>
                  <a:rPr lang="en-US" sz="2400" dirty="0">
                    <a:solidFill>
                      <a:schemeClr val="bg1">
                        <a:lumMod val="50000"/>
                      </a:schemeClr>
                    </a:solidFill>
                  </a:rPr>
                  <a:t>Likelihood P(D|H) </a:t>
                </a:r>
                <a:r>
                  <a:rPr lang="mr-IN" sz="2400" dirty="0">
                    <a:solidFill>
                      <a:schemeClr val="bg1">
                        <a:lumMod val="50000"/>
                      </a:schemeClr>
                    </a:solidFill>
                  </a:rPr>
                  <a:t>–</a:t>
                </a:r>
                <a:r>
                  <a:rPr lang="en-US" sz="2400" dirty="0">
                    <a:solidFill>
                      <a:schemeClr val="bg1">
                        <a:lumMod val="50000"/>
                      </a:schemeClr>
                    </a:solidFill>
                  </a:rPr>
                  <a:t> how well the model describes the data (defined based on the </a:t>
                </a:r>
                <a14:m>
                  <m:oMath xmlns:m="http://schemas.openxmlformats.org/officeDocument/2006/math">
                    <m:r>
                      <a:rPr lang="en-US" sz="2400" i="1" smtClean="0">
                        <a:solidFill>
                          <a:schemeClr val="bg1">
                            <a:lumMod val="50000"/>
                          </a:schemeClr>
                        </a:solidFill>
                        <a:latin typeface="Cambria Math" panose="02040503050406030204" pitchFamily="18" charset="0"/>
                        <a:ea typeface="Cambria Math" panose="02040503050406030204" pitchFamily="18" charset="0"/>
                      </a:rPr>
                      <m:t>𝜒</m:t>
                    </m:r>
                  </m:oMath>
                </a14:m>
                <a:r>
                  <a:rPr lang="en-US" sz="2400" baseline="30000" dirty="0">
                    <a:solidFill>
                      <a:schemeClr val="bg1">
                        <a:lumMod val="50000"/>
                      </a:schemeClr>
                    </a:solidFill>
                  </a:rPr>
                  <a:t>2</a:t>
                </a:r>
                <a:r>
                  <a:rPr lang="en-US" sz="2400" dirty="0">
                    <a:solidFill>
                      <a:schemeClr val="bg1">
                        <a:lumMod val="50000"/>
                      </a:schemeClr>
                    </a:solidFill>
                  </a:rPr>
                  <a:t>)</a:t>
                </a:r>
              </a:p>
              <a:p>
                <a:pPr marL="285750" indent="-285750">
                  <a:buFont typeface="Arial" panose="020B0604020202020204" pitchFamily="34" charset="0"/>
                  <a:buChar char="•"/>
                </a:pPr>
                <a:r>
                  <a:rPr lang="en-US" sz="2400" dirty="0">
                    <a:solidFill>
                      <a:srgbClr val="3366FF"/>
                    </a:solidFill>
                  </a:rPr>
                  <a:t>Posterior distributions P(H|D)  obtained through Markov Chain Monte Carlo sampling and Metropolis-Hastings condition.</a:t>
                </a:r>
              </a:p>
              <a:p>
                <a:pPr marL="285750" indent="-285750">
                  <a:buFont typeface="Arial" panose="020B0604020202020204" pitchFamily="34" charset="0"/>
                  <a:buChar char="•"/>
                </a:pPr>
                <a:r>
                  <a:rPr lang="en-US" sz="2400" dirty="0"/>
                  <a:t>95% confidence intervals for fitted and predicted data are define by the smallest interval where the integral over posterior is 0.95</a:t>
                </a:r>
              </a:p>
            </p:txBody>
          </p:sp>
        </mc:Choice>
        <mc:Fallback>
          <p:sp>
            <p:nvSpPr>
              <p:cNvPr id="22" name="Rectangle 21">
                <a:extLst>
                  <a:ext uri="{FF2B5EF4-FFF2-40B4-BE49-F238E27FC236}">
                    <a16:creationId xmlns:a16="http://schemas.microsoft.com/office/drawing/2014/main" id="{C65B62A0-2CC6-A946-9D74-A8E535E5903A}"/>
                  </a:ext>
                </a:extLst>
              </p:cNvPr>
              <p:cNvSpPr>
                <a:spLocks noRot="1" noChangeAspect="1" noMove="1" noResize="1" noEditPoints="1" noAdjustHandles="1" noChangeArrowheads="1" noChangeShapeType="1" noTextEdit="1"/>
              </p:cNvSpPr>
              <p:nvPr/>
            </p:nvSpPr>
            <p:spPr>
              <a:xfrm>
                <a:off x="5069839" y="1364725"/>
                <a:ext cx="7150745" cy="3785652"/>
              </a:xfrm>
              <a:prstGeom prst="rect">
                <a:avLst/>
              </a:prstGeom>
              <a:blipFill>
                <a:blip r:embed="rId4"/>
                <a:stretch>
                  <a:fillRect l="-1064" t="-1000" r="-1773" b="-2333"/>
                </a:stretch>
              </a:blipFill>
            </p:spPr>
            <p:txBody>
              <a:bodyPr/>
              <a:lstStyle/>
              <a:p>
                <a:r>
                  <a:rPr lang="en-US">
                    <a:noFill/>
                  </a:rPr>
                  <a:t> </a:t>
                </a:r>
              </a:p>
            </p:txBody>
          </p:sp>
        </mc:Fallback>
      </mc:AlternateContent>
      <p:pic>
        <p:nvPicPr>
          <p:cNvPr id="23" name="Picture 22" descr="A picture containing object, clock&#10;&#10;Description automatically generated">
            <a:extLst>
              <a:ext uri="{FF2B5EF4-FFF2-40B4-BE49-F238E27FC236}">
                <a16:creationId xmlns:a16="http://schemas.microsoft.com/office/drawing/2014/main" id="{7EAA577F-D990-DC44-AFE6-C41C6D119582}"/>
              </a:ext>
            </a:extLst>
          </p:cNvPr>
          <p:cNvPicPr>
            <a:picLocks noChangeAspect="1"/>
          </p:cNvPicPr>
          <p:nvPr/>
        </p:nvPicPr>
        <p:blipFill>
          <a:blip r:embed="rId5"/>
          <a:stretch>
            <a:fillRect/>
          </a:stretch>
        </p:blipFill>
        <p:spPr>
          <a:xfrm>
            <a:off x="469660" y="5010140"/>
            <a:ext cx="2587651" cy="697541"/>
          </a:xfrm>
          <a:prstGeom prst="rect">
            <a:avLst/>
          </a:prstGeom>
        </p:spPr>
      </p:pic>
      <p:pic>
        <p:nvPicPr>
          <p:cNvPr id="24" name="Picture 23">
            <a:extLst>
              <a:ext uri="{FF2B5EF4-FFF2-40B4-BE49-F238E27FC236}">
                <a16:creationId xmlns:a16="http://schemas.microsoft.com/office/drawing/2014/main" id="{148EC44C-1E05-5F4E-A17A-7190DB929311}"/>
              </a:ext>
            </a:extLst>
          </p:cNvPr>
          <p:cNvPicPr>
            <a:picLocks noChangeAspect="1"/>
          </p:cNvPicPr>
          <p:nvPr/>
        </p:nvPicPr>
        <p:blipFill>
          <a:blip r:embed="rId6"/>
          <a:stretch>
            <a:fillRect/>
          </a:stretch>
        </p:blipFill>
        <p:spPr>
          <a:xfrm>
            <a:off x="345233" y="2993023"/>
            <a:ext cx="3261307" cy="965412"/>
          </a:xfrm>
          <a:prstGeom prst="rect">
            <a:avLst/>
          </a:prstGeom>
        </p:spPr>
      </p:pic>
      <p:sp>
        <p:nvSpPr>
          <p:cNvPr id="25" name="TextBox 24">
            <a:extLst>
              <a:ext uri="{FF2B5EF4-FFF2-40B4-BE49-F238E27FC236}">
                <a16:creationId xmlns:a16="http://schemas.microsoft.com/office/drawing/2014/main" id="{EF8F4F23-81BA-F140-88E1-87275357C1EF}"/>
              </a:ext>
            </a:extLst>
          </p:cNvPr>
          <p:cNvSpPr txBox="1"/>
          <p:nvPr/>
        </p:nvSpPr>
        <p:spPr>
          <a:xfrm>
            <a:off x="3606540" y="5673439"/>
            <a:ext cx="4596531" cy="307777"/>
          </a:xfrm>
          <a:prstGeom prst="rect">
            <a:avLst/>
          </a:prstGeom>
          <a:noFill/>
        </p:spPr>
        <p:txBody>
          <a:bodyPr wrap="square" rtlCol="0">
            <a:spAutoFit/>
          </a:bodyPr>
          <a:lstStyle/>
          <a:p>
            <a:r>
              <a:rPr lang="en-US" sz="1400" dirty="0"/>
              <a:t>Built on top of I. Thompson’s fresco:  </a:t>
            </a:r>
            <a:r>
              <a:rPr lang="en-US" sz="1400" dirty="0" err="1"/>
              <a:t>www.fresco.org.uk</a:t>
            </a:r>
            <a:endParaRPr lang="en-US" sz="1400" dirty="0"/>
          </a:p>
        </p:txBody>
      </p:sp>
      <p:pic>
        <p:nvPicPr>
          <p:cNvPr id="27" name="Picture 26" descr="A picture containing object, clock&#10;&#10;Description automatically generated">
            <a:extLst>
              <a:ext uri="{FF2B5EF4-FFF2-40B4-BE49-F238E27FC236}">
                <a16:creationId xmlns:a16="http://schemas.microsoft.com/office/drawing/2014/main" id="{F34953E3-1C8A-044B-AF7F-9E248A33F801}"/>
              </a:ext>
            </a:extLst>
          </p:cNvPr>
          <p:cNvPicPr>
            <a:picLocks noChangeAspect="1"/>
          </p:cNvPicPr>
          <p:nvPr/>
        </p:nvPicPr>
        <p:blipFill>
          <a:blip r:embed="rId7"/>
          <a:stretch>
            <a:fillRect/>
          </a:stretch>
        </p:blipFill>
        <p:spPr>
          <a:xfrm>
            <a:off x="755395" y="4306866"/>
            <a:ext cx="934965" cy="294578"/>
          </a:xfrm>
          <a:prstGeom prst="rect">
            <a:avLst/>
          </a:prstGeom>
        </p:spPr>
      </p:pic>
      <p:pic>
        <p:nvPicPr>
          <p:cNvPr id="28" name="Picture 27">
            <a:extLst>
              <a:ext uri="{FF2B5EF4-FFF2-40B4-BE49-F238E27FC236}">
                <a16:creationId xmlns:a16="http://schemas.microsoft.com/office/drawing/2014/main" id="{094A76FF-EB11-CB40-821F-4B563455E5F9}"/>
              </a:ext>
            </a:extLst>
          </p:cNvPr>
          <p:cNvPicPr>
            <a:picLocks noChangeAspect="1"/>
          </p:cNvPicPr>
          <p:nvPr/>
        </p:nvPicPr>
        <p:blipFill rotWithShape="1">
          <a:blip r:embed="rId8"/>
          <a:srcRect l="20616"/>
          <a:stretch/>
        </p:blipFill>
        <p:spPr>
          <a:xfrm>
            <a:off x="1690360" y="4210222"/>
            <a:ext cx="1205547" cy="451487"/>
          </a:xfrm>
          <a:prstGeom prst="rect">
            <a:avLst/>
          </a:prstGeom>
        </p:spPr>
      </p:pic>
    </p:spTree>
    <p:extLst>
      <p:ext uri="{BB962C8B-B14F-4D97-AF65-F5344CB8AC3E}">
        <p14:creationId xmlns:p14="http://schemas.microsoft.com/office/powerpoint/2010/main" val="390665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2"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6B43BF-283E-2549-8994-4AC9A1710769}"/>
              </a:ext>
            </a:extLst>
          </p:cNvPr>
          <p:cNvSpPr txBox="1"/>
          <p:nvPr/>
        </p:nvSpPr>
        <p:spPr>
          <a:xfrm>
            <a:off x="-1" y="0"/>
            <a:ext cx="12192000" cy="800219"/>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Parametric Uncertainties in the Optical Potential </a:t>
            </a:r>
            <a:endParaRPr lang="en-US" sz="1000" dirty="0">
              <a:solidFill>
                <a:schemeClr val="bg1"/>
              </a:solidFill>
            </a:endParaRPr>
          </a:p>
        </p:txBody>
      </p:sp>
      <p:sp>
        <p:nvSpPr>
          <p:cNvPr id="3" name="TextBox 2">
            <a:extLst>
              <a:ext uri="{FF2B5EF4-FFF2-40B4-BE49-F238E27FC236}">
                <a16:creationId xmlns:a16="http://schemas.microsoft.com/office/drawing/2014/main" id="{2CE53236-5CCD-C64C-94FA-0BD37315515E}"/>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                                              </a:t>
            </a:r>
            <a:r>
              <a:rPr lang="en-US" sz="1400" dirty="0">
                <a:solidFill>
                  <a:schemeClr val="bg1"/>
                </a:solidFill>
              </a:rPr>
              <a:t>	                Reaction Seminar: April 23</a:t>
            </a:r>
            <a:r>
              <a:rPr lang="en-US" sz="1400" baseline="30000" dirty="0">
                <a:solidFill>
                  <a:schemeClr val="bg1"/>
                </a:solidFill>
              </a:rPr>
              <a:t>rd</a:t>
            </a:r>
            <a:r>
              <a:rPr lang="en-US" sz="1400" dirty="0">
                <a:solidFill>
                  <a:schemeClr val="bg1"/>
                </a:solidFill>
              </a:rPr>
              <a:t> 2020                    5/24		</a:t>
            </a:r>
          </a:p>
        </p:txBody>
      </p:sp>
      <p:pic>
        <p:nvPicPr>
          <p:cNvPr id="4" name="Picture 4" descr="FRIB Theory Alliance Inaugural Meeting (March 31, 2016 - April 1 ...">
            <a:extLst>
              <a:ext uri="{FF2B5EF4-FFF2-40B4-BE49-F238E27FC236}">
                <a16:creationId xmlns:a16="http://schemas.microsoft.com/office/drawing/2014/main" id="{E4C5EB53-1D70-4041-BCE8-80BA569CF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5DA246EE-308B-FD48-9755-FC361FDC7089}"/>
              </a:ext>
            </a:extLst>
          </p:cNvPr>
          <p:cNvSpPr txBox="1"/>
          <p:nvPr/>
        </p:nvSpPr>
        <p:spPr>
          <a:xfrm>
            <a:off x="1074896" y="1021159"/>
            <a:ext cx="2158738" cy="338554"/>
          </a:xfrm>
          <a:prstGeom prst="rect">
            <a:avLst/>
          </a:prstGeom>
          <a:noFill/>
        </p:spPr>
        <p:txBody>
          <a:bodyPr wrap="square" rtlCol="0">
            <a:spAutoFit/>
          </a:bodyPr>
          <a:lstStyle/>
          <a:p>
            <a:r>
              <a:rPr lang="en-US" sz="1600" baseline="30000" dirty="0"/>
              <a:t>208</a:t>
            </a:r>
            <a:r>
              <a:rPr lang="en-US" sz="1600" dirty="0"/>
              <a:t>Pb(</a:t>
            </a:r>
            <a:r>
              <a:rPr lang="en-US" sz="1600" dirty="0" err="1"/>
              <a:t>p,p</a:t>
            </a:r>
            <a:r>
              <a:rPr lang="en-US" sz="1600" dirty="0"/>
              <a:t>) at 61 MeV</a:t>
            </a:r>
          </a:p>
        </p:txBody>
      </p:sp>
      <p:sp>
        <p:nvSpPr>
          <p:cNvPr id="7" name="TextBox 6">
            <a:extLst>
              <a:ext uri="{FF2B5EF4-FFF2-40B4-BE49-F238E27FC236}">
                <a16:creationId xmlns:a16="http://schemas.microsoft.com/office/drawing/2014/main" id="{94C96C93-198A-514B-BE43-DCA96450B182}"/>
              </a:ext>
            </a:extLst>
          </p:cNvPr>
          <p:cNvSpPr txBox="1"/>
          <p:nvPr/>
        </p:nvSpPr>
        <p:spPr>
          <a:xfrm>
            <a:off x="4215539" y="3477055"/>
            <a:ext cx="7439186"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3366FF"/>
                </a:solidFill>
              </a:rPr>
              <a:t>Here we explore:</a:t>
            </a:r>
          </a:p>
          <a:p>
            <a:pPr marL="857250" lvl="1" indent="-400050">
              <a:buFont typeface="+mj-lt"/>
              <a:buAutoNum type="romanLcPeriod"/>
            </a:pPr>
            <a:r>
              <a:rPr lang="en-US" sz="2400" dirty="0">
                <a:solidFill>
                  <a:srgbClr val="3366FF"/>
                </a:solidFill>
              </a:rPr>
              <a:t>Angular coverage</a:t>
            </a:r>
          </a:p>
          <a:p>
            <a:pPr marL="857250" lvl="1" indent="-400050">
              <a:buFont typeface="+mj-lt"/>
              <a:buAutoNum type="romanLcPeriod"/>
            </a:pPr>
            <a:r>
              <a:rPr lang="en-US" sz="2400" dirty="0">
                <a:solidFill>
                  <a:srgbClr val="3366FF"/>
                </a:solidFill>
              </a:rPr>
              <a:t>Nearby beam energies</a:t>
            </a:r>
          </a:p>
          <a:p>
            <a:pPr marL="857250" lvl="1" indent="-400050">
              <a:buFont typeface="+mj-lt"/>
              <a:buAutoNum type="romanLcPeriod"/>
            </a:pPr>
            <a:r>
              <a:rPr lang="en-US" sz="2400" dirty="0">
                <a:solidFill>
                  <a:srgbClr val="3366FF"/>
                </a:solidFill>
              </a:rPr>
              <a:t>Experimental error</a:t>
            </a:r>
          </a:p>
          <a:p>
            <a:pPr marL="857250" lvl="1" indent="-400050">
              <a:buFont typeface="+mj-lt"/>
              <a:buAutoNum type="romanLcPeriod"/>
            </a:pPr>
            <a:r>
              <a:rPr lang="en-US" sz="2400" dirty="0">
                <a:solidFill>
                  <a:srgbClr val="3366FF"/>
                </a:solidFill>
              </a:rPr>
              <a:t>Including the total reaction cross section</a:t>
            </a:r>
          </a:p>
        </p:txBody>
      </p:sp>
      <p:sp>
        <p:nvSpPr>
          <p:cNvPr id="9" name="Rectangle 8"/>
          <p:cNvSpPr/>
          <p:nvPr/>
        </p:nvSpPr>
        <p:spPr>
          <a:xfrm>
            <a:off x="3749040" y="1040017"/>
            <a:ext cx="7762240" cy="1938992"/>
          </a:xfrm>
          <a:prstGeom prst="rect">
            <a:avLst/>
          </a:prstGeom>
        </p:spPr>
        <p:txBody>
          <a:bodyPr wrap="square">
            <a:spAutoFit/>
          </a:bodyPr>
          <a:lstStyle/>
          <a:p>
            <a:pPr algn="r"/>
            <a:r>
              <a:rPr lang="en-US" sz="2400" b="0" dirty="0"/>
              <a:t>Uncertainties from the optical potentials are larger than previously thought  (can be as large as 100%!)</a:t>
            </a:r>
          </a:p>
          <a:p>
            <a:pPr algn="r"/>
            <a:endParaRPr lang="en-US" sz="2400" dirty="0"/>
          </a:p>
          <a:p>
            <a:pPr algn="r"/>
            <a:r>
              <a:rPr lang="en-US" sz="2400" b="0" dirty="0"/>
              <a:t>Need to explore ways to reduce optical potential uncertainties</a:t>
            </a:r>
          </a:p>
        </p:txBody>
      </p:sp>
      <p:pic>
        <p:nvPicPr>
          <p:cNvPr id="15" name="Picture 14">
            <a:extLst>
              <a:ext uri="{FF2B5EF4-FFF2-40B4-BE49-F238E27FC236}">
                <a16:creationId xmlns:a16="http://schemas.microsoft.com/office/drawing/2014/main" id="{F49B12C7-977B-C24C-BDC2-884EC3B37F6C}"/>
              </a:ext>
            </a:extLst>
          </p:cNvPr>
          <p:cNvPicPr>
            <a:picLocks noChangeAspect="1"/>
          </p:cNvPicPr>
          <p:nvPr/>
        </p:nvPicPr>
        <p:blipFill>
          <a:blip r:embed="rId3"/>
          <a:stretch>
            <a:fillRect/>
          </a:stretch>
        </p:blipFill>
        <p:spPr>
          <a:xfrm>
            <a:off x="663043" y="3690639"/>
            <a:ext cx="2791968" cy="2093976"/>
          </a:xfrm>
          <a:prstGeom prst="rect">
            <a:avLst/>
          </a:prstGeom>
        </p:spPr>
      </p:pic>
      <p:pic>
        <p:nvPicPr>
          <p:cNvPr id="17" name="Picture 16">
            <a:extLst>
              <a:ext uri="{FF2B5EF4-FFF2-40B4-BE49-F238E27FC236}">
                <a16:creationId xmlns:a16="http://schemas.microsoft.com/office/drawing/2014/main" id="{0D5B0208-C7F2-9F49-8AE6-B47522116D4E}"/>
              </a:ext>
            </a:extLst>
          </p:cNvPr>
          <p:cNvPicPr>
            <a:picLocks noChangeAspect="1"/>
          </p:cNvPicPr>
          <p:nvPr/>
        </p:nvPicPr>
        <p:blipFill>
          <a:blip r:embed="rId4"/>
          <a:stretch>
            <a:fillRect/>
          </a:stretch>
        </p:blipFill>
        <p:spPr>
          <a:xfrm>
            <a:off x="663043" y="1478188"/>
            <a:ext cx="2791968" cy="2093976"/>
          </a:xfrm>
          <a:prstGeom prst="rect">
            <a:avLst/>
          </a:prstGeom>
        </p:spPr>
      </p:pic>
    </p:spTree>
    <p:extLst>
      <p:ext uri="{BB962C8B-B14F-4D97-AF65-F5344CB8AC3E}">
        <p14:creationId xmlns:p14="http://schemas.microsoft.com/office/powerpoint/2010/main" val="193402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BC675-94CF-BF45-8F99-362C1B6E17D9}"/>
              </a:ext>
            </a:extLst>
          </p:cNvPr>
          <p:cNvSpPr txBox="1"/>
          <p:nvPr/>
        </p:nvSpPr>
        <p:spPr>
          <a:xfrm>
            <a:off x="-1" y="0"/>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Mock Data</a:t>
            </a:r>
          </a:p>
          <a:p>
            <a:r>
              <a:rPr lang="en-US" sz="1000" dirty="0">
                <a:solidFill>
                  <a:schemeClr val="bg1"/>
                </a:solidFill>
              </a:rPr>
              <a:t>  </a:t>
            </a:r>
          </a:p>
        </p:txBody>
      </p:sp>
      <p:sp>
        <p:nvSpPr>
          <p:cNvPr id="3" name="TextBox 2">
            <a:extLst>
              <a:ext uri="{FF2B5EF4-FFF2-40B4-BE49-F238E27FC236}">
                <a16:creationId xmlns:a16="http://schemas.microsoft.com/office/drawing/2014/main" id="{E40B2E62-A930-1443-B6D7-493604535FBC}"/>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                       </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6/16		</a:t>
            </a:r>
          </a:p>
        </p:txBody>
      </p:sp>
      <p:pic>
        <p:nvPicPr>
          <p:cNvPr id="4" name="Picture 3" descr="Facility for Rare Isotope Beams (FRIB) | LinkedIn">
            <a:extLst>
              <a:ext uri="{FF2B5EF4-FFF2-40B4-BE49-F238E27FC236}">
                <a16:creationId xmlns:a16="http://schemas.microsoft.com/office/drawing/2014/main" id="{861FE04D-564F-0D46-A35C-EF556F56A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835C16A9-8CA0-5948-8FFB-6B9039AD3C0D}"/>
              </a:ext>
            </a:extLst>
          </p:cNvPr>
          <p:cNvSpPr txBox="1"/>
          <p:nvPr/>
        </p:nvSpPr>
        <p:spPr>
          <a:xfrm>
            <a:off x="573438" y="2665026"/>
            <a:ext cx="5997844" cy="923330"/>
          </a:xfrm>
          <a:prstGeom prst="rect">
            <a:avLst/>
          </a:prstGeom>
          <a:noFill/>
        </p:spPr>
        <p:txBody>
          <a:bodyPr wrap="square" rtlCol="0">
            <a:spAutoFit/>
          </a:bodyPr>
          <a:lstStyle/>
          <a:p>
            <a:r>
              <a:rPr lang="en-US" dirty="0"/>
              <a:t>Mock data was generated using Koning-Delaroche global parametrization (KD): A. J. Koning and J. P. Delaroche, </a:t>
            </a:r>
            <a:r>
              <a:rPr lang="en-US" dirty="0" err="1"/>
              <a:t>Nucl</a:t>
            </a:r>
            <a:r>
              <a:rPr lang="en-US" dirty="0"/>
              <a:t>. Phys. A 713, 231 (2003)</a:t>
            </a:r>
          </a:p>
        </p:txBody>
      </p:sp>
      <p:graphicFrame>
        <p:nvGraphicFramePr>
          <p:cNvPr id="7" name="Table 6">
            <a:extLst>
              <a:ext uri="{FF2B5EF4-FFF2-40B4-BE49-F238E27FC236}">
                <a16:creationId xmlns:a16="http://schemas.microsoft.com/office/drawing/2014/main" id="{E788C764-2AB9-234F-B2B9-DC4A34C3C65D}"/>
              </a:ext>
            </a:extLst>
          </p:cNvPr>
          <p:cNvGraphicFramePr>
            <a:graphicFrameLocks noGrp="1"/>
          </p:cNvGraphicFramePr>
          <p:nvPr>
            <p:extLst>
              <p:ext uri="{D42A27DB-BD31-4B8C-83A1-F6EECF244321}">
                <p14:modId xmlns:p14="http://schemas.microsoft.com/office/powerpoint/2010/main" val="4058842413"/>
              </p:ext>
            </p:extLst>
          </p:nvPr>
        </p:nvGraphicFramePr>
        <p:xfrm>
          <a:off x="666609" y="3610552"/>
          <a:ext cx="4525505" cy="2467516"/>
        </p:xfrm>
        <a:graphic>
          <a:graphicData uri="http://schemas.openxmlformats.org/drawingml/2006/table">
            <a:tbl>
              <a:tblPr firstRow="1" bandRow="1">
                <a:tableStyleId>{9D7B26C5-4107-4FEC-AEDC-1716B250A1EF}</a:tableStyleId>
              </a:tblPr>
              <a:tblGrid>
                <a:gridCol w="927450">
                  <a:extLst>
                    <a:ext uri="{9D8B030D-6E8A-4147-A177-3AD203B41FA5}">
                      <a16:colId xmlns:a16="http://schemas.microsoft.com/office/drawing/2014/main" val="1165389078"/>
                    </a:ext>
                  </a:extLst>
                </a:gridCol>
                <a:gridCol w="1803285">
                  <a:extLst>
                    <a:ext uri="{9D8B030D-6E8A-4147-A177-3AD203B41FA5}">
                      <a16:colId xmlns:a16="http://schemas.microsoft.com/office/drawing/2014/main" val="2750479885"/>
                    </a:ext>
                  </a:extLst>
                </a:gridCol>
                <a:gridCol w="1794770">
                  <a:extLst>
                    <a:ext uri="{9D8B030D-6E8A-4147-A177-3AD203B41FA5}">
                      <a16:colId xmlns:a16="http://schemas.microsoft.com/office/drawing/2014/main" val="377994523"/>
                    </a:ext>
                  </a:extLst>
                </a:gridCol>
              </a:tblGrid>
              <a:tr h="388279">
                <a:tc>
                  <a:txBody>
                    <a:bodyPr/>
                    <a:lstStyle/>
                    <a:p>
                      <a:pPr algn="ctr"/>
                      <a:r>
                        <a:rPr lang="en-US" sz="1400" dirty="0"/>
                        <a:t>Reactions</a:t>
                      </a:r>
                    </a:p>
                  </a:txBody>
                  <a:tcPr/>
                </a:tc>
                <a:tc>
                  <a:txBody>
                    <a:bodyPr/>
                    <a:lstStyle/>
                    <a:p>
                      <a:pPr algn="ctr"/>
                      <a:r>
                        <a:rPr lang="en-US" sz="1400" dirty="0"/>
                        <a:t>Main Energy</a:t>
                      </a:r>
                    </a:p>
                  </a:txBody>
                  <a:tcPr/>
                </a:tc>
                <a:tc>
                  <a:txBody>
                    <a:bodyPr/>
                    <a:lstStyle/>
                    <a:p>
                      <a:pPr algn="ctr"/>
                      <a:r>
                        <a:rPr lang="en-US" sz="1400" dirty="0"/>
                        <a:t>Nearby Energy </a:t>
                      </a:r>
                    </a:p>
                  </a:txBody>
                  <a:tcPr/>
                </a:tc>
                <a:extLst>
                  <a:ext uri="{0D108BD9-81ED-4DB2-BD59-A6C34878D82A}">
                    <a16:rowId xmlns:a16="http://schemas.microsoft.com/office/drawing/2014/main" val="3511972445"/>
                  </a:ext>
                </a:extLst>
              </a:tr>
              <a:tr h="270910">
                <a:tc>
                  <a:txBody>
                    <a:bodyPr/>
                    <a:lstStyle/>
                    <a:p>
                      <a:pPr algn="ctr"/>
                      <a:r>
                        <a:rPr lang="en-US" sz="1400" baseline="30000" dirty="0"/>
                        <a:t>48</a:t>
                      </a:r>
                      <a:r>
                        <a:rPr lang="en-US" sz="1400" baseline="0" dirty="0"/>
                        <a:t>Ca(</a:t>
                      </a:r>
                      <a:r>
                        <a:rPr lang="en-US" sz="1400" baseline="0" dirty="0" err="1"/>
                        <a:t>p,p</a:t>
                      </a:r>
                      <a:r>
                        <a:rPr lang="en-US" sz="1400" baseline="0" dirty="0"/>
                        <a:t>)</a:t>
                      </a:r>
                      <a:endParaRPr lang="en-US" sz="1400" i="1" baseline="30000" dirty="0"/>
                    </a:p>
                  </a:txBody>
                  <a:tcPr/>
                </a:tc>
                <a:tc>
                  <a:txBody>
                    <a:bodyPr/>
                    <a:lstStyle/>
                    <a:p>
                      <a:pPr algn="ctr"/>
                      <a:r>
                        <a:rPr lang="en-US" sz="1400" dirty="0"/>
                        <a:t>12 MeV</a:t>
                      </a:r>
                    </a:p>
                  </a:txBody>
                  <a:tcPr/>
                </a:tc>
                <a:tc>
                  <a:txBody>
                    <a:bodyPr/>
                    <a:lstStyle/>
                    <a:p>
                      <a:pPr algn="ctr"/>
                      <a:r>
                        <a:rPr lang="en-US" sz="1400" dirty="0"/>
                        <a:t>14 MeV</a:t>
                      </a:r>
                    </a:p>
                  </a:txBody>
                  <a:tcPr/>
                </a:tc>
                <a:extLst>
                  <a:ext uri="{0D108BD9-81ED-4DB2-BD59-A6C34878D82A}">
                    <a16:rowId xmlns:a16="http://schemas.microsoft.com/office/drawing/2014/main" val="3515775049"/>
                  </a:ext>
                </a:extLst>
              </a:tr>
              <a:tr h="270910">
                <a:tc>
                  <a:txBody>
                    <a:bodyPr/>
                    <a:lstStyle/>
                    <a:p>
                      <a:pPr algn="ctr"/>
                      <a:r>
                        <a:rPr lang="en-US" sz="1400" baseline="30000" dirty="0"/>
                        <a:t>48</a:t>
                      </a:r>
                      <a:r>
                        <a:rPr lang="en-US" sz="1400" baseline="0" dirty="0"/>
                        <a:t>Ca(</a:t>
                      </a:r>
                      <a:r>
                        <a:rPr lang="en-US" sz="1400" baseline="0" dirty="0" err="1"/>
                        <a:t>n,n</a:t>
                      </a:r>
                      <a:r>
                        <a:rPr lang="en-US" sz="1400" baseline="0" dirty="0"/>
                        <a:t>)</a:t>
                      </a:r>
                      <a:endParaRPr lang="en-US" sz="1400" i="1" baseline="30000" dirty="0"/>
                    </a:p>
                  </a:txBody>
                  <a:tcPr/>
                </a:tc>
                <a:tc>
                  <a:txBody>
                    <a:bodyPr/>
                    <a:lstStyle/>
                    <a:p>
                      <a:pPr algn="ctr"/>
                      <a:r>
                        <a:rPr lang="en-US" sz="1400" dirty="0"/>
                        <a:t>12 MeV</a:t>
                      </a:r>
                    </a:p>
                  </a:txBody>
                  <a:tcPr/>
                </a:tc>
                <a:tc>
                  <a:txBody>
                    <a:bodyPr/>
                    <a:lstStyle/>
                    <a:p>
                      <a:pPr algn="ctr"/>
                      <a:r>
                        <a:rPr lang="en-US" sz="1400" dirty="0"/>
                        <a:t>14 MeV</a:t>
                      </a:r>
                    </a:p>
                  </a:txBody>
                  <a:tcPr/>
                </a:tc>
                <a:extLst>
                  <a:ext uri="{0D108BD9-81ED-4DB2-BD59-A6C34878D82A}">
                    <a16:rowId xmlns:a16="http://schemas.microsoft.com/office/drawing/2014/main" val="167637512"/>
                  </a:ext>
                </a:extLst>
              </a:tr>
              <a:tr h="270910">
                <a:tc>
                  <a:txBody>
                    <a:bodyPr/>
                    <a:lstStyle/>
                    <a:p>
                      <a:pPr algn="ctr"/>
                      <a:r>
                        <a:rPr lang="en-US" sz="1400" baseline="30000" dirty="0"/>
                        <a:t>48</a:t>
                      </a:r>
                      <a:r>
                        <a:rPr lang="en-US" sz="1400" baseline="0" dirty="0"/>
                        <a:t>Ca(</a:t>
                      </a:r>
                      <a:r>
                        <a:rPr lang="en-US" sz="1400" baseline="0" dirty="0" err="1"/>
                        <a:t>p,p</a:t>
                      </a:r>
                      <a:r>
                        <a:rPr lang="en-US" sz="1400" baseline="0" dirty="0"/>
                        <a:t>)</a:t>
                      </a:r>
                      <a:endParaRPr lang="en-US" sz="1400" i="1" baseline="30000" dirty="0"/>
                    </a:p>
                  </a:txBody>
                  <a:tcPr/>
                </a:tc>
                <a:tc>
                  <a:txBody>
                    <a:bodyPr/>
                    <a:lstStyle/>
                    <a:p>
                      <a:pPr algn="ctr"/>
                      <a:r>
                        <a:rPr lang="en-US" sz="1400" dirty="0"/>
                        <a:t>21 MeV</a:t>
                      </a:r>
                    </a:p>
                  </a:txBody>
                  <a:tcPr/>
                </a:tc>
                <a:tc>
                  <a:txBody>
                    <a:bodyPr/>
                    <a:lstStyle/>
                    <a:p>
                      <a:pPr algn="ctr"/>
                      <a:r>
                        <a:rPr lang="en-US" sz="1400" dirty="0"/>
                        <a:t>24 MeV</a:t>
                      </a:r>
                    </a:p>
                  </a:txBody>
                  <a:tcPr/>
                </a:tc>
                <a:extLst>
                  <a:ext uri="{0D108BD9-81ED-4DB2-BD59-A6C34878D82A}">
                    <a16:rowId xmlns:a16="http://schemas.microsoft.com/office/drawing/2014/main" val="2539659202"/>
                  </a:ext>
                </a:extLst>
              </a:tr>
              <a:tr h="388279">
                <a:tc>
                  <a:txBody>
                    <a:bodyPr/>
                    <a:lstStyle/>
                    <a:p>
                      <a:pPr algn="ctr"/>
                      <a:r>
                        <a:rPr lang="en-US" sz="1400" baseline="30000" dirty="0"/>
                        <a:t>208</a:t>
                      </a:r>
                      <a:r>
                        <a:rPr lang="en-US" sz="1400" baseline="0" dirty="0"/>
                        <a:t>Pb(</a:t>
                      </a:r>
                      <a:r>
                        <a:rPr lang="en-US" sz="1400" baseline="0" dirty="0" err="1"/>
                        <a:t>p,p</a:t>
                      </a:r>
                      <a:r>
                        <a:rPr lang="en-US" sz="1400" baseline="0" dirty="0"/>
                        <a:t>)</a:t>
                      </a:r>
                      <a:endParaRPr lang="en-US" sz="1400" i="1" baseline="30000" dirty="0"/>
                    </a:p>
                  </a:txBody>
                  <a:tcPr/>
                </a:tc>
                <a:tc>
                  <a:txBody>
                    <a:bodyPr/>
                    <a:lstStyle/>
                    <a:p>
                      <a:pPr algn="ctr"/>
                      <a:r>
                        <a:rPr lang="en-US" sz="1400" dirty="0"/>
                        <a:t>30 MeV</a:t>
                      </a:r>
                    </a:p>
                  </a:txBody>
                  <a:tcPr/>
                </a:tc>
                <a:tc>
                  <a:txBody>
                    <a:bodyPr/>
                    <a:lstStyle/>
                    <a:p>
                      <a:pPr algn="ctr"/>
                      <a:r>
                        <a:rPr lang="en-US" sz="1400" dirty="0"/>
                        <a:t>32 MeV</a:t>
                      </a:r>
                    </a:p>
                  </a:txBody>
                  <a:tcPr/>
                </a:tc>
                <a:extLst>
                  <a:ext uri="{0D108BD9-81ED-4DB2-BD59-A6C34878D82A}">
                    <a16:rowId xmlns:a16="http://schemas.microsoft.com/office/drawing/2014/main" val="3330483895"/>
                  </a:ext>
                </a:extLst>
              </a:tr>
              <a:tr h="388279">
                <a:tc>
                  <a:txBody>
                    <a:bodyPr/>
                    <a:lstStyle/>
                    <a:p>
                      <a:pPr algn="ctr"/>
                      <a:r>
                        <a:rPr lang="en-US" sz="1400" baseline="30000" dirty="0"/>
                        <a:t>208</a:t>
                      </a:r>
                      <a:r>
                        <a:rPr lang="en-US" sz="1400" baseline="0" dirty="0"/>
                        <a:t>Pb(</a:t>
                      </a:r>
                      <a:r>
                        <a:rPr lang="en-US" sz="1400" baseline="0" dirty="0" err="1"/>
                        <a:t>n,n</a:t>
                      </a:r>
                      <a:r>
                        <a:rPr lang="en-US" sz="1400" baseline="0" dirty="0"/>
                        <a:t>)</a:t>
                      </a:r>
                      <a:endParaRPr lang="en-US" sz="1400" i="1" baseline="30000" dirty="0"/>
                    </a:p>
                  </a:txBody>
                  <a:tcPr/>
                </a:tc>
                <a:tc>
                  <a:txBody>
                    <a:bodyPr/>
                    <a:lstStyle/>
                    <a:p>
                      <a:pPr algn="ctr"/>
                      <a:r>
                        <a:rPr lang="en-US" sz="1400" dirty="0"/>
                        <a:t>30 MeV</a:t>
                      </a:r>
                    </a:p>
                  </a:txBody>
                  <a:tcPr/>
                </a:tc>
                <a:tc>
                  <a:txBody>
                    <a:bodyPr/>
                    <a:lstStyle/>
                    <a:p>
                      <a:pPr algn="ctr"/>
                      <a:r>
                        <a:rPr lang="en-US" sz="1400" dirty="0"/>
                        <a:t>32 MeV</a:t>
                      </a:r>
                    </a:p>
                  </a:txBody>
                  <a:tcPr/>
                </a:tc>
                <a:extLst>
                  <a:ext uri="{0D108BD9-81ED-4DB2-BD59-A6C34878D82A}">
                    <a16:rowId xmlns:a16="http://schemas.microsoft.com/office/drawing/2014/main" val="4269723885"/>
                  </a:ext>
                </a:extLst>
              </a:tr>
              <a:tr h="388279">
                <a:tc>
                  <a:txBody>
                    <a:bodyPr/>
                    <a:lstStyle/>
                    <a:p>
                      <a:pPr algn="ctr"/>
                      <a:r>
                        <a:rPr lang="en-US" sz="1400" baseline="30000" dirty="0"/>
                        <a:t>208</a:t>
                      </a:r>
                      <a:r>
                        <a:rPr lang="en-US" sz="1400" baseline="0" dirty="0"/>
                        <a:t>Pb(</a:t>
                      </a:r>
                      <a:r>
                        <a:rPr lang="en-US" sz="1400" baseline="0" dirty="0" err="1"/>
                        <a:t>p,p</a:t>
                      </a:r>
                      <a:r>
                        <a:rPr lang="en-US" sz="1400" baseline="0" dirty="0"/>
                        <a:t>)</a:t>
                      </a:r>
                      <a:endParaRPr lang="en-US" sz="1400" i="1" baseline="30000" dirty="0"/>
                    </a:p>
                  </a:txBody>
                  <a:tcPr/>
                </a:tc>
                <a:tc>
                  <a:txBody>
                    <a:bodyPr/>
                    <a:lstStyle/>
                    <a:p>
                      <a:pPr algn="ctr"/>
                      <a:r>
                        <a:rPr lang="en-US" sz="1400" dirty="0"/>
                        <a:t>61 MeV</a:t>
                      </a:r>
                    </a:p>
                  </a:txBody>
                  <a:tcPr/>
                </a:tc>
                <a:tc>
                  <a:txBody>
                    <a:bodyPr/>
                    <a:lstStyle/>
                    <a:p>
                      <a:pPr algn="ctr"/>
                      <a:r>
                        <a:rPr lang="en-US" sz="1400" dirty="0"/>
                        <a:t>65 MeV</a:t>
                      </a:r>
                    </a:p>
                  </a:txBody>
                  <a:tcPr/>
                </a:tc>
                <a:extLst>
                  <a:ext uri="{0D108BD9-81ED-4DB2-BD59-A6C34878D82A}">
                    <a16:rowId xmlns:a16="http://schemas.microsoft.com/office/drawing/2014/main" val="1607449449"/>
                  </a:ext>
                </a:extLst>
              </a:tr>
            </a:tbl>
          </a:graphicData>
        </a:graphic>
      </p:graphicFrame>
      <p:sp>
        <p:nvSpPr>
          <p:cNvPr id="8" name="TextBox 7">
            <a:extLst>
              <a:ext uri="{FF2B5EF4-FFF2-40B4-BE49-F238E27FC236}">
                <a16:creationId xmlns:a16="http://schemas.microsoft.com/office/drawing/2014/main" id="{3E6AD781-8728-B149-8C15-285315DAFCEC}"/>
              </a:ext>
            </a:extLst>
          </p:cNvPr>
          <p:cNvSpPr txBox="1"/>
          <p:nvPr/>
        </p:nvSpPr>
        <p:spPr>
          <a:xfrm>
            <a:off x="7569027" y="1268347"/>
            <a:ext cx="4459473" cy="1200329"/>
          </a:xfrm>
          <a:prstGeom prst="rect">
            <a:avLst/>
          </a:prstGeom>
          <a:noFill/>
        </p:spPr>
        <p:txBody>
          <a:bodyPr wrap="square" rtlCol="0">
            <a:spAutoFit/>
          </a:bodyPr>
          <a:lstStyle/>
          <a:p>
            <a:r>
              <a:rPr lang="en-US" dirty="0"/>
              <a:t>The data includes angles from 5-160 . The data selected to have between 6-12 data points per peak. 10% experimental error is assigned.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C58A66-20B6-304C-80DC-25124A1A4F1B}"/>
                  </a:ext>
                </a:extLst>
              </p:cNvPr>
              <p:cNvSpPr txBox="1"/>
              <p:nvPr/>
            </p:nvSpPr>
            <p:spPr>
              <a:xfrm>
                <a:off x="9557157" y="5362053"/>
                <a:ext cx="139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9" name="TextBox 8">
                <a:extLst>
                  <a:ext uri="{FF2B5EF4-FFF2-40B4-BE49-F238E27FC236}">
                    <a16:creationId xmlns:a16="http://schemas.microsoft.com/office/drawing/2014/main" id="{AAC58A66-20B6-304C-80DC-25124A1A4F1B}"/>
                  </a:ext>
                </a:extLst>
              </p:cNvPr>
              <p:cNvSpPr txBox="1">
                <a:spLocks noRot="1" noChangeAspect="1" noMove="1" noResize="1" noEditPoints="1" noAdjustHandles="1" noChangeArrowheads="1" noChangeShapeType="1" noTextEdit="1"/>
              </p:cNvSpPr>
              <p:nvPr/>
            </p:nvSpPr>
            <p:spPr>
              <a:xfrm>
                <a:off x="9557157" y="5362053"/>
                <a:ext cx="139461" cy="276999"/>
              </a:xfrm>
              <a:prstGeom prst="rect">
                <a:avLst/>
              </a:prstGeom>
              <a:blipFill>
                <a:blip r:embed="rId3"/>
                <a:stretch>
                  <a:fillRect l="-33333" r="-25000" b="-4348"/>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1019B69-55C3-3E48-9A59-0850809C22CB}"/>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6/24		</a:t>
            </a:r>
          </a:p>
        </p:txBody>
      </p:sp>
      <p:pic>
        <p:nvPicPr>
          <p:cNvPr id="11" name="Picture 4" descr="FRIB Theory Alliance Inaugural Meeting (March 31, 2016 - April 1 ...">
            <a:extLst>
              <a:ext uri="{FF2B5EF4-FFF2-40B4-BE49-F238E27FC236}">
                <a16:creationId xmlns:a16="http://schemas.microsoft.com/office/drawing/2014/main" id="{9E31949F-1283-7049-85B1-AC1E49709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a:extLst>
              <a:ext uri="{FF2B5EF4-FFF2-40B4-BE49-F238E27FC236}">
                <a16:creationId xmlns:a16="http://schemas.microsoft.com/office/drawing/2014/main" id="{CF1BE467-F6A1-B14B-A20B-D13554664B17}"/>
              </a:ext>
            </a:extLst>
          </p:cNvPr>
          <p:cNvSpPr/>
          <p:nvPr/>
        </p:nvSpPr>
        <p:spPr>
          <a:xfrm>
            <a:off x="573438" y="1227623"/>
            <a:ext cx="6359339" cy="2031325"/>
          </a:xfrm>
          <a:prstGeom prst="rect">
            <a:avLst/>
          </a:prstGeom>
        </p:spPr>
        <p:txBody>
          <a:bodyPr wrap="square">
            <a:spAutoFit/>
          </a:bodyPr>
          <a:lstStyle/>
          <a:p>
            <a:r>
              <a:rPr lang="en-US" dirty="0"/>
              <a:t>Generating mock data from a global optical potential is useful because we:</a:t>
            </a:r>
          </a:p>
          <a:p>
            <a:pPr marL="285750" indent="-285750">
              <a:buFont typeface="Arial" panose="020B0604020202020204" pitchFamily="34" charset="0"/>
              <a:buChar char="•"/>
            </a:pPr>
            <a:r>
              <a:rPr lang="en-US" dirty="0"/>
              <a:t>Can manipulate the experimental conditions</a:t>
            </a:r>
          </a:p>
          <a:p>
            <a:pPr marL="285750" indent="-285750">
              <a:buFont typeface="Arial" panose="020B0604020202020204" pitchFamily="34" charset="0"/>
              <a:buChar char="•"/>
            </a:pPr>
            <a:r>
              <a:rPr lang="en-US" dirty="0"/>
              <a:t>Not restricted to the availability of experimental data</a:t>
            </a:r>
          </a:p>
          <a:p>
            <a:pPr marL="285750" indent="-285750">
              <a:buFont typeface="Arial" panose="020B0604020202020204" pitchFamily="34" charset="0"/>
              <a:buChar char="•"/>
            </a:pPr>
            <a:r>
              <a:rPr lang="en-US" dirty="0"/>
              <a:t>Eliminates model uncertainties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4" name="Picture 13">
            <a:extLst>
              <a:ext uri="{FF2B5EF4-FFF2-40B4-BE49-F238E27FC236}">
                <a16:creationId xmlns:a16="http://schemas.microsoft.com/office/drawing/2014/main" id="{EA2CF334-3E04-F642-881F-4DB25D549C44}"/>
              </a:ext>
            </a:extLst>
          </p:cNvPr>
          <p:cNvPicPr>
            <a:picLocks noChangeAspect="1"/>
          </p:cNvPicPr>
          <p:nvPr/>
        </p:nvPicPr>
        <p:blipFill>
          <a:blip r:embed="rId5"/>
          <a:stretch>
            <a:fillRect/>
          </a:stretch>
        </p:blipFill>
        <p:spPr>
          <a:xfrm>
            <a:off x="9163380" y="3345774"/>
            <a:ext cx="2865120" cy="2148840"/>
          </a:xfrm>
          <a:prstGeom prst="rect">
            <a:avLst/>
          </a:prstGeom>
        </p:spPr>
      </p:pic>
      <p:pic>
        <p:nvPicPr>
          <p:cNvPr id="16" name="Picture 15">
            <a:extLst>
              <a:ext uri="{FF2B5EF4-FFF2-40B4-BE49-F238E27FC236}">
                <a16:creationId xmlns:a16="http://schemas.microsoft.com/office/drawing/2014/main" id="{139030C4-6C8E-E042-9910-70BF95D4BB48}"/>
              </a:ext>
            </a:extLst>
          </p:cNvPr>
          <p:cNvPicPr>
            <a:picLocks noChangeAspect="1"/>
          </p:cNvPicPr>
          <p:nvPr/>
        </p:nvPicPr>
        <p:blipFill>
          <a:blip r:embed="rId6"/>
          <a:stretch>
            <a:fillRect/>
          </a:stretch>
        </p:blipFill>
        <p:spPr>
          <a:xfrm>
            <a:off x="6428436" y="3345774"/>
            <a:ext cx="2867714" cy="2150786"/>
          </a:xfrm>
          <a:prstGeom prst="rect">
            <a:avLst/>
          </a:prstGeom>
        </p:spPr>
      </p:pic>
      <p:sp>
        <p:nvSpPr>
          <p:cNvPr id="17" name="TextBox 16">
            <a:extLst>
              <a:ext uri="{FF2B5EF4-FFF2-40B4-BE49-F238E27FC236}">
                <a16:creationId xmlns:a16="http://schemas.microsoft.com/office/drawing/2014/main" id="{6FC2D5F8-DF4D-EE46-9607-3094A69A9534}"/>
              </a:ext>
            </a:extLst>
          </p:cNvPr>
          <p:cNvSpPr txBox="1"/>
          <p:nvPr/>
        </p:nvSpPr>
        <p:spPr>
          <a:xfrm>
            <a:off x="7061432" y="3105059"/>
            <a:ext cx="1601721" cy="307777"/>
          </a:xfrm>
          <a:prstGeom prst="rect">
            <a:avLst/>
          </a:prstGeom>
          <a:noFill/>
        </p:spPr>
        <p:txBody>
          <a:bodyPr wrap="none" rtlCol="0">
            <a:spAutoFit/>
          </a:bodyPr>
          <a:lstStyle/>
          <a:p>
            <a:r>
              <a:rPr lang="en-US" sz="1400" baseline="30000" dirty="0"/>
              <a:t>48</a:t>
            </a:r>
            <a:r>
              <a:rPr lang="en-US" sz="1400" dirty="0"/>
              <a:t>Ca(</a:t>
            </a:r>
            <a:r>
              <a:rPr lang="en-US" sz="1400" dirty="0" err="1"/>
              <a:t>p,p</a:t>
            </a:r>
            <a:r>
              <a:rPr lang="en-US" sz="1400" dirty="0"/>
              <a:t>) @12 MeV</a:t>
            </a:r>
          </a:p>
        </p:txBody>
      </p:sp>
      <p:sp>
        <p:nvSpPr>
          <p:cNvPr id="18" name="TextBox 17">
            <a:extLst>
              <a:ext uri="{FF2B5EF4-FFF2-40B4-BE49-F238E27FC236}">
                <a16:creationId xmlns:a16="http://schemas.microsoft.com/office/drawing/2014/main" id="{8A2EBF8C-5AB8-2343-A9A3-02F83403A4E8}"/>
              </a:ext>
            </a:extLst>
          </p:cNvPr>
          <p:cNvSpPr txBox="1"/>
          <p:nvPr/>
        </p:nvSpPr>
        <p:spPr>
          <a:xfrm>
            <a:off x="9808565" y="3126691"/>
            <a:ext cx="1707519" cy="307777"/>
          </a:xfrm>
          <a:prstGeom prst="rect">
            <a:avLst/>
          </a:prstGeom>
          <a:noFill/>
        </p:spPr>
        <p:txBody>
          <a:bodyPr wrap="none" rtlCol="0">
            <a:spAutoFit/>
          </a:bodyPr>
          <a:lstStyle/>
          <a:p>
            <a:r>
              <a:rPr lang="en-US" sz="1400" baseline="30000" dirty="0"/>
              <a:t>208</a:t>
            </a:r>
            <a:r>
              <a:rPr lang="en-US" sz="1400" dirty="0"/>
              <a:t>Pb(</a:t>
            </a:r>
            <a:r>
              <a:rPr lang="en-US" sz="1400" dirty="0" err="1"/>
              <a:t>n,n</a:t>
            </a:r>
            <a:r>
              <a:rPr lang="en-US" sz="1400" dirty="0"/>
              <a:t>) @ 30 MeV</a:t>
            </a:r>
          </a:p>
        </p:txBody>
      </p:sp>
    </p:spTree>
    <p:extLst>
      <p:ext uri="{BB962C8B-B14F-4D97-AF65-F5344CB8AC3E}">
        <p14:creationId xmlns:p14="http://schemas.microsoft.com/office/powerpoint/2010/main" val="70552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5BDA9-941C-4D42-A5B0-99DE7AEA045C}"/>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4/16		</a:t>
            </a:r>
          </a:p>
        </p:txBody>
      </p:sp>
      <p:pic>
        <p:nvPicPr>
          <p:cNvPr id="3" name="Picture 2" descr="Facility for Rare Isotope Beams (FRIB) | LinkedIn">
            <a:extLst>
              <a:ext uri="{FF2B5EF4-FFF2-40B4-BE49-F238E27FC236}">
                <a16:creationId xmlns:a16="http://schemas.microsoft.com/office/drawing/2014/main" id="{C873588B-B7C4-D246-8B14-2B5BA6F18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DB96EBCE-68FB-6C42-9C0B-DC43F3A6507D}"/>
              </a:ext>
            </a:extLst>
          </p:cNvPr>
          <p:cNvSpPr txBox="1"/>
          <p:nvPr/>
        </p:nvSpPr>
        <p:spPr>
          <a:xfrm>
            <a:off x="-1" y="4166"/>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Bayesian Numerical Details </a:t>
            </a:r>
          </a:p>
          <a:p>
            <a:r>
              <a:rPr lang="en-US" sz="1000" dirty="0">
                <a:solidFill>
                  <a:schemeClr val="bg1"/>
                </a:solidFill>
              </a:rPr>
              <a:t>  </a:t>
            </a:r>
          </a:p>
        </p:txBody>
      </p:sp>
      <p:sp>
        <p:nvSpPr>
          <p:cNvPr id="23" name="TextBox 22">
            <a:extLst>
              <a:ext uri="{FF2B5EF4-FFF2-40B4-BE49-F238E27FC236}">
                <a16:creationId xmlns:a16="http://schemas.microsoft.com/office/drawing/2014/main" id="{13B2399E-0B2B-1B40-B6E4-6A0E6B41D4C1}"/>
              </a:ext>
            </a:extLst>
          </p:cNvPr>
          <p:cNvSpPr txBox="1"/>
          <p:nvPr/>
        </p:nvSpPr>
        <p:spPr>
          <a:xfrm>
            <a:off x="465457" y="958273"/>
            <a:ext cx="10207540"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Bayesian fitting of the optical potentials includes 9-parameters.</a:t>
            </a:r>
          </a:p>
          <a:p>
            <a:pPr marL="285750" indent="-285750">
              <a:buFont typeface="Arial" panose="020B0604020202020204" pitchFamily="34" charset="0"/>
              <a:buChar char="•"/>
            </a:pPr>
            <a:r>
              <a:rPr lang="en-US" sz="2400" dirty="0"/>
              <a:t>Use a wide gaussian prior with a width of 100%  around the </a:t>
            </a:r>
            <a:r>
              <a:rPr lang="en-US" sz="2400" dirty="0" err="1"/>
              <a:t>Becchetti</a:t>
            </a:r>
            <a:r>
              <a:rPr lang="en-US" sz="2400" dirty="0"/>
              <a:t> and </a:t>
            </a:r>
            <a:r>
              <a:rPr lang="en-US" sz="2400" dirty="0" err="1"/>
              <a:t>Greenlees</a:t>
            </a:r>
            <a:r>
              <a:rPr lang="en-US" sz="2400" dirty="0"/>
              <a:t> global parametrization (BG).</a:t>
            </a:r>
          </a:p>
          <a:p>
            <a:pPr marL="285750" indent="-285750">
              <a:buFont typeface="Arial" panose="020B0604020202020204" pitchFamily="34" charset="0"/>
              <a:buChar char="•"/>
            </a:pPr>
            <a:r>
              <a:rPr lang="en-US" sz="2400" dirty="0"/>
              <a:t>Fit the mock data  generated from KD.</a:t>
            </a:r>
          </a:p>
          <a:p>
            <a:pPr marL="285750" indent="-285750">
              <a:buFont typeface="Arial" panose="020B0604020202020204" pitchFamily="34" charset="0"/>
              <a:buChar char="•"/>
            </a:pPr>
            <a:r>
              <a:rPr lang="en-US" sz="2400" dirty="0"/>
              <a:t>Pull 1600 parameter sets with the Markov Chain Monte Carlo sampling. </a:t>
            </a:r>
          </a:p>
          <a:p>
            <a:pPr marL="285750" indent="-285750">
              <a:buFont typeface="Arial" panose="020B0604020202020204" pitchFamily="34" charset="0"/>
              <a:buChar char="•"/>
            </a:pPr>
            <a:endParaRPr lang="en-US" dirty="0"/>
          </a:p>
        </p:txBody>
      </p:sp>
      <p:sp>
        <p:nvSpPr>
          <p:cNvPr id="28" name="TextBox 27">
            <a:extLst>
              <a:ext uri="{FF2B5EF4-FFF2-40B4-BE49-F238E27FC236}">
                <a16:creationId xmlns:a16="http://schemas.microsoft.com/office/drawing/2014/main" id="{9D5AB06C-BDFD-5540-B32C-6461A91D13EE}"/>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7/24		</a:t>
            </a:r>
          </a:p>
        </p:txBody>
      </p:sp>
      <p:pic>
        <p:nvPicPr>
          <p:cNvPr id="29" name="Picture 4" descr="FRIB Theory Alliance Inaugural Meeting (March 31, 2016 - April 1 ...">
            <a:extLst>
              <a:ext uri="{FF2B5EF4-FFF2-40B4-BE49-F238E27FC236}">
                <a16:creationId xmlns:a16="http://schemas.microsoft.com/office/drawing/2014/main" id="{44732B65-6207-0540-AC1A-8FA8A3C8B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a:extLst>
              <a:ext uri="{FF2B5EF4-FFF2-40B4-BE49-F238E27FC236}">
                <a16:creationId xmlns:a16="http://schemas.microsoft.com/office/drawing/2014/main" id="{9A00C71F-D416-BE40-80FC-231FA4999EE5}"/>
              </a:ext>
            </a:extLst>
          </p:cNvPr>
          <p:cNvSpPr txBox="1"/>
          <p:nvPr/>
        </p:nvSpPr>
        <p:spPr>
          <a:xfrm>
            <a:off x="573439" y="5752582"/>
            <a:ext cx="4596531" cy="307777"/>
          </a:xfrm>
          <a:prstGeom prst="rect">
            <a:avLst/>
          </a:prstGeom>
          <a:noFill/>
        </p:spPr>
        <p:txBody>
          <a:bodyPr wrap="square" rtlCol="0">
            <a:spAutoFit/>
          </a:bodyPr>
          <a:lstStyle/>
          <a:p>
            <a:r>
              <a:rPr lang="en-US" sz="1400" dirty="0"/>
              <a:t>Built on top of I. Thompson’s fresco:  </a:t>
            </a:r>
            <a:r>
              <a:rPr lang="en-US" sz="1400" dirty="0" err="1"/>
              <a:t>www.fresco.org.uk</a:t>
            </a:r>
            <a:endParaRPr lang="en-US" sz="1400" dirty="0"/>
          </a:p>
        </p:txBody>
      </p:sp>
      <p:pic>
        <p:nvPicPr>
          <p:cNvPr id="33" name="Picture 32" descr="A screenshot of a video game&#10;&#10;Description automatically generated">
            <a:extLst>
              <a:ext uri="{FF2B5EF4-FFF2-40B4-BE49-F238E27FC236}">
                <a16:creationId xmlns:a16="http://schemas.microsoft.com/office/drawing/2014/main" id="{2D06B438-5004-D847-BCC8-54483F4D2A8B}"/>
              </a:ext>
            </a:extLst>
          </p:cNvPr>
          <p:cNvPicPr>
            <a:picLocks noChangeAspect="1"/>
          </p:cNvPicPr>
          <p:nvPr/>
        </p:nvPicPr>
        <p:blipFill>
          <a:blip r:embed="rId4"/>
          <a:stretch>
            <a:fillRect/>
          </a:stretch>
        </p:blipFill>
        <p:spPr>
          <a:xfrm>
            <a:off x="2591362" y="2863685"/>
            <a:ext cx="1546867" cy="947563"/>
          </a:xfrm>
          <a:prstGeom prst="rect">
            <a:avLst/>
          </a:prstGeom>
        </p:spPr>
      </p:pic>
      <p:pic>
        <p:nvPicPr>
          <p:cNvPr id="35" name="Picture 34" descr="A screenshot of a video game&#10;&#10;Description automatically generated">
            <a:extLst>
              <a:ext uri="{FF2B5EF4-FFF2-40B4-BE49-F238E27FC236}">
                <a16:creationId xmlns:a16="http://schemas.microsoft.com/office/drawing/2014/main" id="{8A292FBA-2285-B34D-AA15-FF1B55B98879}"/>
              </a:ext>
            </a:extLst>
          </p:cNvPr>
          <p:cNvPicPr>
            <a:picLocks noChangeAspect="1"/>
          </p:cNvPicPr>
          <p:nvPr/>
        </p:nvPicPr>
        <p:blipFill>
          <a:blip r:embed="rId5"/>
          <a:stretch>
            <a:fillRect/>
          </a:stretch>
        </p:blipFill>
        <p:spPr>
          <a:xfrm>
            <a:off x="2588576" y="4760114"/>
            <a:ext cx="1552438" cy="950976"/>
          </a:xfrm>
          <a:prstGeom prst="rect">
            <a:avLst/>
          </a:prstGeom>
        </p:spPr>
      </p:pic>
      <p:pic>
        <p:nvPicPr>
          <p:cNvPr id="37" name="Picture 36" descr="A screenshot of a video game&#10;&#10;Description automatically generated">
            <a:extLst>
              <a:ext uri="{FF2B5EF4-FFF2-40B4-BE49-F238E27FC236}">
                <a16:creationId xmlns:a16="http://schemas.microsoft.com/office/drawing/2014/main" id="{257F9D77-849B-B84B-ACBA-C64007D217FE}"/>
              </a:ext>
            </a:extLst>
          </p:cNvPr>
          <p:cNvPicPr>
            <a:picLocks noChangeAspect="1"/>
          </p:cNvPicPr>
          <p:nvPr/>
        </p:nvPicPr>
        <p:blipFill>
          <a:blip r:embed="rId6"/>
          <a:stretch>
            <a:fillRect/>
          </a:stretch>
        </p:blipFill>
        <p:spPr>
          <a:xfrm>
            <a:off x="2588576" y="3806725"/>
            <a:ext cx="1552438" cy="950976"/>
          </a:xfrm>
          <a:prstGeom prst="rect">
            <a:avLst/>
          </a:prstGeom>
        </p:spPr>
      </p:pic>
      <p:pic>
        <p:nvPicPr>
          <p:cNvPr id="39" name="Picture 38" descr="A close up of a sign&#10;&#10;Description automatically generated">
            <a:extLst>
              <a:ext uri="{FF2B5EF4-FFF2-40B4-BE49-F238E27FC236}">
                <a16:creationId xmlns:a16="http://schemas.microsoft.com/office/drawing/2014/main" id="{B36FCB75-F009-7F4A-8361-7DC81D92765A}"/>
              </a:ext>
            </a:extLst>
          </p:cNvPr>
          <p:cNvPicPr>
            <a:picLocks noChangeAspect="1"/>
          </p:cNvPicPr>
          <p:nvPr/>
        </p:nvPicPr>
        <p:blipFill>
          <a:blip r:embed="rId7"/>
          <a:stretch>
            <a:fillRect/>
          </a:stretch>
        </p:blipFill>
        <p:spPr>
          <a:xfrm>
            <a:off x="4769795" y="2849400"/>
            <a:ext cx="1552438" cy="950976"/>
          </a:xfrm>
          <a:prstGeom prst="rect">
            <a:avLst/>
          </a:prstGeom>
        </p:spPr>
      </p:pic>
      <p:pic>
        <p:nvPicPr>
          <p:cNvPr id="41" name="Picture 40" descr="A screenshot of a video game&#10;&#10;Description automatically generated">
            <a:extLst>
              <a:ext uri="{FF2B5EF4-FFF2-40B4-BE49-F238E27FC236}">
                <a16:creationId xmlns:a16="http://schemas.microsoft.com/office/drawing/2014/main" id="{80E01CB4-52AD-BE47-AD83-021E8F73E6AB}"/>
              </a:ext>
            </a:extLst>
          </p:cNvPr>
          <p:cNvPicPr>
            <a:picLocks noChangeAspect="1"/>
          </p:cNvPicPr>
          <p:nvPr/>
        </p:nvPicPr>
        <p:blipFill>
          <a:blip r:embed="rId8"/>
          <a:stretch>
            <a:fillRect/>
          </a:stretch>
        </p:blipFill>
        <p:spPr>
          <a:xfrm>
            <a:off x="4769795" y="3783542"/>
            <a:ext cx="1552438" cy="950976"/>
          </a:xfrm>
          <a:prstGeom prst="rect">
            <a:avLst/>
          </a:prstGeom>
        </p:spPr>
      </p:pic>
      <p:pic>
        <p:nvPicPr>
          <p:cNvPr id="43" name="Picture 42" descr="A screenshot of a video game&#10;&#10;Description automatically generated">
            <a:extLst>
              <a:ext uri="{FF2B5EF4-FFF2-40B4-BE49-F238E27FC236}">
                <a16:creationId xmlns:a16="http://schemas.microsoft.com/office/drawing/2014/main" id="{56C1DC5F-2B6A-DD4D-AA84-E66C747292E9}"/>
              </a:ext>
            </a:extLst>
          </p:cNvPr>
          <p:cNvPicPr>
            <a:picLocks noChangeAspect="1"/>
          </p:cNvPicPr>
          <p:nvPr/>
        </p:nvPicPr>
        <p:blipFill>
          <a:blip r:embed="rId9"/>
          <a:stretch>
            <a:fillRect/>
          </a:stretch>
        </p:blipFill>
        <p:spPr>
          <a:xfrm>
            <a:off x="4769795" y="4695706"/>
            <a:ext cx="1552438" cy="950976"/>
          </a:xfrm>
          <a:prstGeom prst="rect">
            <a:avLst/>
          </a:prstGeom>
        </p:spPr>
      </p:pic>
      <p:pic>
        <p:nvPicPr>
          <p:cNvPr id="45" name="Picture 44" descr="A screenshot of a video game&#10;&#10;Description automatically generated">
            <a:extLst>
              <a:ext uri="{FF2B5EF4-FFF2-40B4-BE49-F238E27FC236}">
                <a16:creationId xmlns:a16="http://schemas.microsoft.com/office/drawing/2014/main" id="{FAE83F9A-DC3F-D347-AC1B-7D958D52330F}"/>
              </a:ext>
            </a:extLst>
          </p:cNvPr>
          <p:cNvPicPr>
            <a:picLocks noChangeAspect="1"/>
          </p:cNvPicPr>
          <p:nvPr/>
        </p:nvPicPr>
        <p:blipFill>
          <a:blip r:embed="rId10"/>
          <a:stretch>
            <a:fillRect/>
          </a:stretch>
        </p:blipFill>
        <p:spPr>
          <a:xfrm>
            <a:off x="6650633" y="2812964"/>
            <a:ext cx="1552438" cy="950976"/>
          </a:xfrm>
          <a:prstGeom prst="rect">
            <a:avLst/>
          </a:prstGeom>
        </p:spPr>
      </p:pic>
      <p:pic>
        <p:nvPicPr>
          <p:cNvPr id="47" name="Picture 46" descr="A screenshot of a video game&#10;&#10;Description automatically generated">
            <a:extLst>
              <a:ext uri="{FF2B5EF4-FFF2-40B4-BE49-F238E27FC236}">
                <a16:creationId xmlns:a16="http://schemas.microsoft.com/office/drawing/2014/main" id="{23CE45D1-E829-C647-BB4A-E252C1C42848}"/>
              </a:ext>
            </a:extLst>
          </p:cNvPr>
          <p:cNvPicPr>
            <a:picLocks noChangeAspect="1"/>
          </p:cNvPicPr>
          <p:nvPr/>
        </p:nvPicPr>
        <p:blipFill>
          <a:blip r:embed="rId11"/>
          <a:stretch>
            <a:fillRect/>
          </a:stretch>
        </p:blipFill>
        <p:spPr>
          <a:xfrm>
            <a:off x="6650633" y="4696355"/>
            <a:ext cx="1552438" cy="950976"/>
          </a:xfrm>
          <a:prstGeom prst="rect">
            <a:avLst/>
          </a:prstGeom>
        </p:spPr>
      </p:pic>
      <p:pic>
        <p:nvPicPr>
          <p:cNvPr id="49" name="Picture 48">
            <a:extLst>
              <a:ext uri="{FF2B5EF4-FFF2-40B4-BE49-F238E27FC236}">
                <a16:creationId xmlns:a16="http://schemas.microsoft.com/office/drawing/2014/main" id="{D7789543-0B6C-984E-8031-FE4C13B667C5}"/>
              </a:ext>
            </a:extLst>
          </p:cNvPr>
          <p:cNvPicPr>
            <a:picLocks noChangeAspect="1"/>
          </p:cNvPicPr>
          <p:nvPr/>
        </p:nvPicPr>
        <p:blipFill>
          <a:blip r:embed="rId12"/>
          <a:stretch>
            <a:fillRect/>
          </a:stretch>
        </p:blipFill>
        <p:spPr>
          <a:xfrm>
            <a:off x="6650633" y="3811248"/>
            <a:ext cx="1552438" cy="950976"/>
          </a:xfrm>
          <a:prstGeom prst="rect">
            <a:avLst/>
          </a:prstGeom>
        </p:spPr>
      </p:pic>
      <p:sp>
        <p:nvSpPr>
          <p:cNvPr id="54" name="TextBox 53">
            <a:extLst>
              <a:ext uri="{FF2B5EF4-FFF2-40B4-BE49-F238E27FC236}">
                <a16:creationId xmlns:a16="http://schemas.microsoft.com/office/drawing/2014/main" id="{79FF5DD6-3221-3142-AB1A-F916C9E1AD66}"/>
              </a:ext>
            </a:extLst>
          </p:cNvPr>
          <p:cNvSpPr txBox="1"/>
          <p:nvPr/>
        </p:nvSpPr>
        <p:spPr>
          <a:xfrm>
            <a:off x="8228801" y="3967657"/>
            <a:ext cx="2247254" cy="923330"/>
          </a:xfrm>
          <a:prstGeom prst="rect">
            <a:avLst/>
          </a:prstGeom>
          <a:noFill/>
        </p:spPr>
        <p:txBody>
          <a:bodyPr wrap="square" rtlCol="0">
            <a:spAutoFit/>
          </a:bodyPr>
          <a:lstStyle/>
          <a:p>
            <a:r>
              <a:rPr lang="en-US" baseline="30000" dirty="0"/>
              <a:t>48</a:t>
            </a:r>
            <a:r>
              <a:rPr lang="en-US" dirty="0"/>
              <a:t>Ca(</a:t>
            </a:r>
            <a:r>
              <a:rPr lang="en-US" dirty="0" err="1"/>
              <a:t>p,p</a:t>
            </a:r>
            <a:r>
              <a:rPr lang="en-US" dirty="0"/>
              <a:t>) @ 21 MeV. Posterior distributions of optical parameters. </a:t>
            </a:r>
            <a:endParaRPr lang="en-US" baseline="30000" dirty="0"/>
          </a:p>
        </p:txBody>
      </p:sp>
      <p:sp>
        <p:nvSpPr>
          <p:cNvPr id="5" name="TextBox 4">
            <a:extLst>
              <a:ext uri="{FF2B5EF4-FFF2-40B4-BE49-F238E27FC236}">
                <a16:creationId xmlns:a16="http://schemas.microsoft.com/office/drawing/2014/main" id="{12528754-0F07-6546-BAA0-C21D9E98D8EA}"/>
              </a:ext>
            </a:extLst>
          </p:cNvPr>
          <p:cNvSpPr txBox="1"/>
          <p:nvPr/>
        </p:nvSpPr>
        <p:spPr>
          <a:xfrm>
            <a:off x="5546014" y="5776094"/>
            <a:ext cx="4814138" cy="307777"/>
          </a:xfrm>
          <a:prstGeom prst="rect">
            <a:avLst/>
          </a:prstGeom>
          <a:noFill/>
        </p:spPr>
        <p:txBody>
          <a:bodyPr wrap="none" rtlCol="0">
            <a:spAutoFit/>
          </a:bodyPr>
          <a:lstStyle/>
          <a:p>
            <a:r>
              <a:rPr lang="en-US" sz="1400" dirty="0"/>
              <a:t>F. D. </a:t>
            </a:r>
            <a:r>
              <a:rPr lang="en-US" sz="1400" dirty="0" err="1"/>
              <a:t>Becchetti</a:t>
            </a:r>
            <a:r>
              <a:rPr lang="en-US" sz="1400" dirty="0"/>
              <a:t>, Jr. and G. </a:t>
            </a:r>
            <a:r>
              <a:rPr lang="en-US" sz="1400" dirty="0" err="1"/>
              <a:t>Greenlees</a:t>
            </a:r>
            <a:r>
              <a:rPr lang="en-US" sz="1400" dirty="0"/>
              <a:t>, Phys. Rev. 182, 1190 (1969)</a:t>
            </a:r>
          </a:p>
        </p:txBody>
      </p:sp>
    </p:spTree>
    <p:extLst>
      <p:ext uri="{BB962C8B-B14F-4D97-AF65-F5344CB8AC3E}">
        <p14:creationId xmlns:p14="http://schemas.microsoft.com/office/powerpoint/2010/main" val="2103062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B62DD9-0750-5C43-9529-866DE5E6FD9E}"/>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	</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7/16		</a:t>
            </a:r>
          </a:p>
        </p:txBody>
      </p:sp>
      <p:pic>
        <p:nvPicPr>
          <p:cNvPr id="3" name="Picture 2" descr="Facility for Rare Isotope Beams (FRIB) | LinkedIn">
            <a:extLst>
              <a:ext uri="{FF2B5EF4-FFF2-40B4-BE49-F238E27FC236}">
                <a16:creationId xmlns:a16="http://schemas.microsoft.com/office/drawing/2014/main" id="{36FEF2F0-314B-A740-A807-CC6759104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5737BDC2-8E0A-F541-8334-C4860FAB1F5E}"/>
              </a:ext>
            </a:extLst>
          </p:cNvPr>
          <p:cNvSpPr txBox="1"/>
          <p:nvPr/>
        </p:nvSpPr>
        <p:spPr>
          <a:xfrm>
            <a:off x="-1" y="0"/>
            <a:ext cx="12192000" cy="954107"/>
          </a:xfrm>
          <a:prstGeom prst="rect">
            <a:avLst/>
          </a:prstGeom>
          <a:solidFill>
            <a:schemeClr val="accent6">
              <a:lumMod val="50000"/>
            </a:schemeClr>
          </a:solidFill>
        </p:spPr>
        <p:txBody>
          <a:bodyPr wrap="square" rtlCol="0">
            <a:spAutoFit/>
          </a:bodyPr>
          <a:lstStyle/>
          <a:p>
            <a:endParaRPr lang="en-US" sz="1000" dirty="0">
              <a:solidFill>
                <a:schemeClr val="bg1"/>
              </a:solidFill>
            </a:endParaRPr>
          </a:p>
          <a:p>
            <a:r>
              <a:rPr lang="en-US" sz="3600" dirty="0">
                <a:solidFill>
                  <a:schemeClr val="bg1"/>
                </a:solidFill>
              </a:rPr>
              <a:t> Propagation to single-nucleon (</a:t>
            </a:r>
            <a:r>
              <a:rPr lang="en-US" sz="3600" dirty="0" err="1">
                <a:solidFill>
                  <a:schemeClr val="bg1"/>
                </a:solidFill>
              </a:rPr>
              <a:t>d,p</a:t>
            </a:r>
            <a:r>
              <a:rPr lang="en-US" sz="3600" dirty="0">
                <a:solidFill>
                  <a:schemeClr val="bg1"/>
                </a:solidFill>
              </a:rPr>
              <a:t>) transfer</a:t>
            </a:r>
          </a:p>
          <a:p>
            <a:r>
              <a:rPr lang="en-US" sz="1000" dirty="0">
                <a:solidFill>
                  <a:schemeClr val="bg1"/>
                </a:solidFill>
              </a:rPr>
              <a:t>  </a:t>
            </a:r>
          </a:p>
        </p:txBody>
      </p:sp>
      <p:sp>
        <p:nvSpPr>
          <p:cNvPr id="13" name="TextBox 12">
            <a:extLst>
              <a:ext uri="{FF2B5EF4-FFF2-40B4-BE49-F238E27FC236}">
                <a16:creationId xmlns:a16="http://schemas.microsoft.com/office/drawing/2014/main" id="{9827DD1B-554E-1E4A-826C-E17905258BCA}"/>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8/24		</a:t>
            </a:r>
          </a:p>
        </p:txBody>
      </p:sp>
      <p:pic>
        <p:nvPicPr>
          <p:cNvPr id="14" name="Picture 4" descr="FRIB Theory Alliance Inaugural Meeting (March 31, 2016 - April 1 ...">
            <a:extLst>
              <a:ext uri="{FF2B5EF4-FFF2-40B4-BE49-F238E27FC236}">
                <a16:creationId xmlns:a16="http://schemas.microsoft.com/office/drawing/2014/main" id="{B603A9F0-8EFB-D949-9152-C8919F0B3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a:extLst>
              <a:ext uri="{FF2B5EF4-FFF2-40B4-BE49-F238E27FC236}">
                <a16:creationId xmlns:a16="http://schemas.microsoft.com/office/drawing/2014/main" id="{020E7C4A-2181-B14C-AA12-77EF38249B6C}"/>
              </a:ext>
            </a:extLst>
          </p:cNvPr>
          <p:cNvSpPr txBox="1"/>
          <p:nvPr/>
        </p:nvSpPr>
        <p:spPr>
          <a:xfrm>
            <a:off x="5649483" y="1248501"/>
            <a:ext cx="2488491" cy="461665"/>
          </a:xfrm>
          <a:prstGeom prst="rect">
            <a:avLst/>
          </a:prstGeom>
          <a:noFill/>
        </p:spPr>
        <p:txBody>
          <a:bodyPr wrap="square" rtlCol="0">
            <a:spAutoFit/>
          </a:bodyPr>
          <a:lstStyle/>
          <a:p>
            <a:r>
              <a:rPr lang="en-US" sz="2400" dirty="0"/>
              <a:t>Incoming channel</a:t>
            </a:r>
          </a:p>
        </p:txBody>
      </p:sp>
      <p:sp>
        <p:nvSpPr>
          <p:cNvPr id="21" name="TextBox 20">
            <a:extLst>
              <a:ext uri="{FF2B5EF4-FFF2-40B4-BE49-F238E27FC236}">
                <a16:creationId xmlns:a16="http://schemas.microsoft.com/office/drawing/2014/main" id="{2E6EA761-43F7-8443-BBDC-536B4AFD0B51}"/>
              </a:ext>
            </a:extLst>
          </p:cNvPr>
          <p:cNvSpPr txBox="1"/>
          <p:nvPr/>
        </p:nvSpPr>
        <p:spPr>
          <a:xfrm>
            <a:off x="8443131" y="1241854"/>
            <a:ext cx="2669345" cy="461665"/>
          </a:xfrm>
          <a:prstGeom prst="rect">
            <a:avLst/>
          </a:prstGeom>
          <a:noFill/>
        </p:spPr>
        <p:txBody>
          <a:bodyPr wrap="square" rtlCol="0">
            <a:spAutoFit/>
          </a:bodyPr>
          <a:lstStyle/>
          <a:p>
            <a:r>
              <a:rPr lang="en-US" sz="2400" dirty="0"/>
              <a:t>Outgoing channel</a:t>
            </a:r>
          </a:p>
        </p:txBody>
      </p:sp>
      <p:grpSp>
        <p:nvGrpSpPr>
          <p:cNvPr id="22" name="Group 21">
            <a:extLst>
              <a:ext uri="{FF2B5EF4-FFF2-40B4-BE49-F238E27FC236}">
                <a16:creationId xmlns:a16="http://schemas.microsoft.com/office/drawing/2014/main" id="{F32AA667-7159-5949-B515-49590A68B865}"/>
              </a:ext>
            </a:extLst>
          </p:cNvPr>
          <p:cNvGrpSpPr/>
          <p:nvPr/>
        </p:nvGrpSpPr>
        <p:grpSpPr>
          <a:xfrm>
            <a:off x="6475529" y="1797411"/>
            <a:ext cx="1461283" cy="1536971"/>
            <a:chOff x="1770184" y="2017870"/>
            <a:chExt cx="2773681" cy="2990227"/>
          </a:xfrm>
        </p:grpSpPr>
        <p:sp>
          <p:nvSpPr>
            <p:cNvPr id="23" name="Oval 22">
              <a:extLst>
                <a:ext uri="{FF2B5EF4-FFF2-40B4-BE49-F238E27FC236}">
                  <a16:creationId xmlns:a16="http://schemas.microsoft.com/office/drawing/2014/main" id="{77499D5C-7340-B446-B8C4-954CD5F81622}"/>
                </a:ext>
              </a:extLst>
            </p:cNvPr>
            <p:cNvSpPr/>
            <p:nvPr/>
          </p:nvSpPr>
          <p:spPr>
            <a:xfrm rot="18860491">
              <a:off x="1459230" y="2415282"/>
              <a:ext cx="1814732" cy="1019907"/>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09D70BA-9531-0345-B505-6C459671AD98}"/>
                </a:ext>
              </a:extLst>
            </p:cNvPr>
            <p:cNvSpPr/>
            <p:nvPr/>
          </p:nvSpPr>
          <p:spPr>
            <a:xfrm>
              <a:off x="3066757" y="3629464"/>
              <a:ext cx="1477108" cy="1378633"/>
            </a:xfrm>
            <a:prstGeom prst="ellipse">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0B921F8-187B-9C4C-BBC3-194D6B1A79F0}"/>
                </a:ext>
              </a:extLst>
            </p:cNvPr>
            <p:cNvSpPr/>
            <p:nvPr/>
          </p:nvSpPr>
          <p:spPr>
            <a:xfrm>
              <a:off x="1770184" y="3010486"/>
              <a:ext cx="508782" cy="492368"/>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95E5380-0B17-2542-B6E6-B8F4C98D3AFF}"/>
                </a:ext>
              </a:extLst>
            </p:cNvPr>
            <p:cNvSpPr/>
            <p:nvPr/>
          </p:nvSpPr>
          <p:spPr>
            <a:xfrm>
              <a:off x="2443089" y="2375095"/>
              <a:ext cx="508782" cy="492368"/>
            </a:xfrm>
            <a:prstGeom prst="ellipse">
              <a:avLst/>
            </a:prstGeom>
            <a:solidFill>
              <a:srgbClr val="064308"/>
            </a:solidFill>
            <a:ln>
              <a:solidFill>
                <a:srgbClr val="0643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585FF1A-E4CC-8245-9476-64778A990220}"/>
                </a:ext>
              </a:extLst>
            </p:cNvPr>
            <p:cNvCxnSpPr/>
            <p:nvPr/>
          </p:nvCxnSpPr>
          <p:spPr>
            <a:xfrm flipV="1">
              <a:off x="2024575" y="2608860"/>
              <a:ext cx="672905" cy="64781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CD23F36-C4CD-744C-B2AD-105051122DBB}"/>
                </a:ext>
              </a:extLst>
            </p:cNvPr>
            <p:cNvCxnSpPr/>
            <p:nvPr/>
          </p:nvCxnSpPr>
          <p:spPr>
            <a:xfrm flipH="1" flipV="1">
              <a:off x="2697480" y="2621279"/>
              <a:ext cx="1107832" cy="169750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85A40D3-9E6C-8348-9954-66F4CDF4A397}"/>
                </a:ext>
              </a:extLst>
            </p:cNvPr>
            <p:cNvCxnSpPr/>
            <p:nvPr/>
          </p:nvCxnSpPr>
          <p:spPr>
            <a:xfrm flipH="1" flipV="1">
              <a:off x="2016369" y="3260408"/>
              <a:ext cx="1788942" cy="105837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6085C32A-0B19-D44E-AF76-89D47ADE38EA}"/>
              </a:ext>
            </a:extLst>
          </p:cNvPr>
          <p:cNvGrpSpPr/>
          <p:nvPr/>
        </p:nvGrpSpPr>
        <p:grpSpPr>
          <a:xfrm>
            <a:off x="8553782" y="2221864"/>
            <a:ext cx="2061499" cy="1207136"/>
            <a:chOff x="6628060" y="2327654"/>
            <a:chExt cx="3793757" cy="2107920"/>
          </a:xfrm>
        </p:grpSpPr>
        <p:sp>
          <p:nvSpPr>
            <p:cNvPr id="31" name="Oval 30">
              <a:extLst>
                <a:ext uri="{FF2B5EF4-FFF2-40B4-BE49-F238E27FC236}">
                  <a16:creationId xmlns:a16="http://schemas.microsoft.com/office/drawing/2014/main" id="{ADA62DDC-D04D-5149-A69E-FB940719A85D}"/>
                </a:ext>
              </a:extLst>
            </p:cNvPr>
            <p:cNvSpPr/>
            <p:nvPr/>
          </p:nvSpPr>
          <p:spPr>
            <a:xfrm rot="18860491">
              <a:off x="6650522" y="2305192"/>
              <a:ext cx="2107920" cy="2152844"/>
            </a:xfrm>
            <a:prstGeom prst="ellipse">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E4CC2B-FB2B-9F4B-B5FF-806CEC447998}"/>
                </a:ext>
              </a:extLst>
            </p:cNvPr>
            <p:cNvSpPr/>
            <p:nvPr/>
          </p:nvSpPr>
          <p:spPr>
            <a:xfrm>
              <a:off x="6824003" y="2940147"/>
              <a:ext cx="1477108" cy="1378633"/>
            </a:xfrm>
            <a:prstGeom prst="ellipse">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9831106-4722-E14F-822B-E5C38EAB968F}"/>
                </a:ext>
              </a:extLst>
            </p:cNvPr>
            <p:cNvSpPr/>
            <p:nvPr/>
          </p:nvSpPr>
          <p:spPr>
            <a:xfrm>
              <a:off x="9913035" y="2686581"/>
              <a:ext cx="508782" cy="492368"/>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DC2BE26-E0C7-DC44-9B19-9BBF0992EF76}"/>
                </a:ext>
              </a:extLst>
            </p:cNvPr>
            <p:cNvSpPr/>
            <p:nvPr/>
          </p:nvSpPr>
          <p:spPr>
            <a:xfrm>
              <a:off x="7609448" y="2447779"/>
              <a:ext cx="508782" cy="492368"/>
            </a:xfrm>
            <a:prstGeom prst="ellipse">
              <a:avLst/>
            </a:prstGeom>
            <a:solidFill>
              <a:srgbClr val="064308"/>
            </a:solidFill>
            <a:ln>
              <a:solidFill>
                <a:srgbClr val="0643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9369C37-65B3-2446-B469-90AF42956CB1}"/>
                </a:ext>
              </a:extLst>
            </p:cNvPr>
            <p:cNvCxnSpPr/>
            <p:nvPr/>
          </p:nvCxnSpPr>
          <p:spPr>
            <a:xfrm flipV="1">
              <a:off x="7485770" y="2686581"/>
              <a:ext cx="378069" cy="97171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2410AF6-81CD-5B43-9D64-932E41954E93}"/>
                </a:ext>
              </a:extLst>
            </p:cNvPr>
            <p:cNvCxnSpPr/>
            <p:nvPr/>
          </p:nvCxnSpPr>
          <p:spPr>
            <a:xfrm flipV="1">
              <a:off x="7562556" y="2940148"/>
              <a:ext cx="2604870" cy="57228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id="{7C49918A-8884-D945-8A26-5F8A16FC66CE}"/>
              </a:ext>
            </a:extLst>
          </p:cNvPr>
          <p:cNvSpPr txBox="1"/>
          <p:nvPr/>
        </p:nvSpPr>
        <p:spPr>
          <a:xfrm>
            <a:off x="6641552" y="3373108"/>
            <a:ext cx="1461283" cy="400110"/>
          </a:xfrm>
          <a:prstGeom prst="rect">
            <a:avLst/>
          </a:prstGeom>
          <a:noFill/>
        </p:spPr>
        <p:txBody>
          <a:bodyPr wrap="square" rtlCol="0">
            <a:spAutoFit/>
          </a:bodyPr>
          <a:lstStyle/>
          <a:p>
            <a:r>
              <a:rPr lang="en-US" sz="2000" dirty="0"/>
              <a:t>d(</a:t>
            </a:r>
            <a:r>
              <a:rPr lang="en-US" sz="2000" dirty="0" err="1"/>
              <a:t>n+p</a:t>
            </a:r>
            <a:r>
              <a:rPr lang="en-US" sz="2000" dirty="0"/>
              <a:t>) + A</a:t>
            </a:r>
          </a:p>
        </p:txBody>
      </p:sp>
      <p:sp>
        <p:nvSpPr>
          <p:cNvPr id="38" name="TextBox 37">
            <a:extLst>
              <a:ext uri="{FF2B5EF4-FFF2-40B4-BE49-F238E27FC236}">
                <a16:creationId xmlns:a16="http://schemas.microsoft.com/office/drawing/2014/main" id="{12C186E1-FCF5-1842-9E74-164C1D3A79A8}"/>
              </a:ext>
            </a:extLst>
          </p:cNvPr>
          <p:cNvSpPr txBox="1"/>
          <p:nvPr/>
        </p:nvSpPr>
        <p:spPr>
          <a:xfrm>
            <a:off x="8443131" y="3411014"/>
            <a:ext cx="1461283" cy="400110"/>
          </a:xfrm>
          <a:prstGeom prst="rect">
            <a:avLst/>
          </a:prstGeom>
          <a:noFill/>
        </p:spPr>
        <p:txBody>
          <a:bodyPr wrap="square" rtlCol="0">
            <a:spAutoFit/>
          </a:bodyPr>
          <a:lstStyle/>
          <a:p>
            <a:r>
              <a:rPr lang="en-US" sz="2000" dirty="0"/>
              <a:t>B(</a:t>
            </a:r>
            <a:r>
              <a:rPr lang="en-US" sz="2000" dirty="0" err="1"/>
              <a:t>A+n</a:t>
            </a:r>
            <a:r>
              <a:rPr lang="en-US" sz="2000" dirty="0"/>
              <a:t>) + p</a:t>
            </a:r>
          </a:p>
        </p:txBody>
      </p:sp>
      <p:sp>
        <p:nvSpPr>
          <p:cNvPr id="40" name="TextBox 39">
            <a:extLst>
              <a:ext uri="{FF2B5EF4-FFF2-40B4-BE49-F238E27FC236}">
                <a16:creationId xmlns:a16="http://schemas.microsoft.com/office/drawing/2014/main" id="{6178C330-C0F4-BE4C-8635-9BB01013BC4C}"/>
              </a:ext>
            </a:extLst>
          </p:cNvPr>
          <p:cNvSpPr txBox="1"/>
          <p:nvPr/>
        </p:nvSpPr>
        <p:spPr>
          <a:xfrm>
            <a:off x="332778" y="910625"/>
            <a:ext cx="5115434"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Use reaction model ADWA discussed by Lovell that includes deuteron breakup. </a:t>
            </a:r>
          </a:p>
          <a:p>
            <a:pPr marL="285750" indent="-285750">
              <a:buFont typeface="Arial" panose="020B0604020202020204" pitchFamily="34" charset="0"/>
              <a:buChar char="•"/>
            </a:pPr>
            <a:r>
              <a:rPr lang="en-US" sz="2400" dirty="0"/>
              <a:t>Input the optical potential interactions from Bayesian fitting of nucleon elastic scattering</a:t>
            </a:r>
          </a:p>
          <a:p>
            <a:pPr marL="285750" indent="-285750">
              <a:buFont typeface="Arial" panose="020B0604020202020204" pitchFamily="34" charset="0"/>
              <a:buChar char="•"/>
            </a:pPr>
            <a:r>
              <a:rPr lang="en-US" sz="2400" dirty="0"/>
              <a:t>Our elastic scattering energies match the incoming and outgoing channels. </a:t>
            </a:r>
          </a:p>
          <a:p>
            <a:endParaRPr lang="en-US" dirty="0"/>
          </a:p>
        </p:txBody>
      </p:sp>
      <p:pic>
        <p:nvPicPr>
          <p:cNvPr id="48" name="Picture 47">
            <a:extLst>
              <a:ext uri="{FF2B5EF4-FFF2-40B4-BE49-F238E27FC236}">
                <a16:creationId xmlns:a16="http://schemas.microsoft.com/office/drawing/2014/main" id="{4DF40AD7-1150-A342-851B-7682BF9A1AA2}"/>
              </a:ext>
            </a:extLst>
          </p:cNvPr>
          <p:cNvPicPr>
            <a:picLocks noChangeAspect="1"/>
          </p:cNvPicPr>
          <p:nvPr/>
        </p:nvPicPr>
        <p:blipFill>
          <a:blip r:embed="rId4"/>
          <a:stretch>
            <a:fillRect/>
          </a:stretch>
        </p:blipFill>
        <p:spPr>
          <a:xfrm>
            <a:off x="5596035" y="4434929"/>
            <a:ext cx="2295080" cy="1721310"/>
          </a:xfrm>
          <a:prstGeom prst="rect">
            <a:avLst/>
          </a:prstGeom>
        </p:spPr>
      </p:pic>
      <p:pic>
        <p:nvPicPr>
          <p:cNvPr id="50" name="Picture 49">
            <a:extLst>
              <a:ext uri="{FF2B5EF4-FFF2-40B4-BE49-F238E27FC236}">
                <a16:creationId xmlns:a16="http://schemas.microsoft.com/office/drawing/2014/main" id="{B41E46FD-5F16-A54D-ABF0-7B348B61A8DD}"/>
              </a:ext>
            </a:extLst>
          </p:cNvPr>
          <p:cNvPicPr>
            <a:picLocks noChangeAspect="1"/>
          </p:cNvPicPr>
          <p:nvPr/>
        </p:nvPicPr>
        <p:blipFill>
          <a:blip r:embed="rId5"/>
          <a:stretch>
            <a:fillRect/>
          </a:stretch>
        </p:blipFill>
        <p:spPr>
          <a:xfrm>
            <a:off x="2921843" y="4434929"/>
            <a:ext cx="2295080" cy="1721310"/>
          </a:xfrm>
          <a:prstGeom prst="rect">
            <a:avLst/>
          </a:prstGeom>
        </p:spPr>
      </p:pic>
      <p:pic>
        <p:nvPicPr>
          <p:cNvPr id="52" name="Picture 51">
            <a:extLst>
              <a:ext uri="{FF2B5EF4-FFF2-40B4-BE49-F238E27FC236}">
                <a16:creationId xmlns:a16="http://schemas.microsoft.com/office/drawing/2014/main" id="{5B9A18AF-4779-8B41-8B01-D94B8CD78E95}"/>
              </a:ext>
            </a:extLst>
          </p:cNvPr>
          <p:cNvPicPr>
            <a:picLocks noChangeAspect="1"/>
          </p:cNvPicPr>
          <p:nvPr/>
        </p:nvPicPr>
        <p:blipFill>
          <a:blip r:embed="rId6"/>
          <a:stretch>
            <a:fillRect/>
          </a:stretch>
        </p:blipFill>
        <p:spPr>
          <a:xfrm>
            <a:off x="403748" y="4404752"/>
            <a:ext cx="2295081" cy="1721311"/>
          </a:xfrm>
          <a:prstGeom prst="rect">
            <a:avLst/>
          </a:prstGeom>
        </p:spPr>
      </p:pic>
      <p:sp>
        <p:nvSpPr>
          <p:cNvPr id="53" name="TextBox 52">
            <a:extLst>
              <a:ext uri="{FF2B5EF4-FFF2-40B4-BE49-F238E27FC236}">
                <a16:creationId xmlns:a16="http://schemas.microsoft.com/office/drawing/2014/main" id="{633C828E-97AA-8745-9941-589C4B900E52}"/>
              </a:ext>
            </a:extLst>
          </p:cNvPr>
          <p:cNvSpPr txBox="1"/>
          <p:nvPr/>
        </p:nvSpPr>
        <p:spPr>
          <a:xfrm>
            <a:off x="573439" y="4164198"/>
            <a:ext cx="2125390" cy="369332"/>
          </a:xfrm>
          <a:prstGeom prst="rect">
            <a:avLst/>
          </a:prstGeom>
          <a:noFill/>
        </p:spPr>
        <p:txBody>
          <a:bodyPr wrap="none" rtlCol="0">
            <a:spAutoFit/>
          </a:bodyPr>
          <a:lstStyle/>
          <a:p>
            <a:r>
              <a:rPr lang="en-US" baseline="30000" dirty="0"/>
              <a:t>208</a:t>
            </a:r>
            <a:r>
              <a:rPr lang="en-US" dirty="0"/>
              <a:t>Pb(</a:t>
            </a:r>
            <a:r>
              <a:rPr lang="en-US" dirty="0" err="1"/>
              <a:t>n,n</a:t>
            </a:r>
            <a:r>
              <a:rPr lang="en-US" dirty="0"/>
              <a:t>) at 30 MeV</a:t>
            </a:r>
            <a:endParaRPr lang="en-US" baseline="30000" dirty="0"/>
          </a:p>
        </p:txBody>
      </p:sp>
      <p:sp>
        <p:nvSpPr>
          <p:cNvPr id="54" name="TextBox 53">
            <a:extLst>
              <a:ext uri="{FF2B5EF4-FFF2-40B4-BE49-F238E27FC236}">
                <a16:creationId xmlns:a16="http://schemas.microsoft.com/office/drawing/2014/main" id="{AADB421F-0202-0842-9A7C-AD80D8A3EC86}"/>
              </a:ext>
            </a:extLst>
          </p:cNvPr>
          <p:cNvSpPr txBox="1"/>
          <p:nvPr/>
        </p:nvSpPr>
        <p:spPr>
          <a:xfrm>
            <a:off x="2921843" y="4164198"/>
            <a:ext cx="2125390"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at 30 MeV</a:t>
            </a:r>
            <a:endParaRPr lang="en-US" baseline="30000" dirty="0"/>
          </a:p>
        </p:txBody>
      </p:sp>
      <p:sp>
        <p:nvSpPr>
          <p:cNvPr id="55" name="TextBox 54">
            <a:extLst>
              <a:ext uri="{FF2B5EF4-FFF2-40B4-BE49-F238E27FC236}">
                <a16:creationId xmlns:a16="http://schemas.microsoft.com/office/drawing/2014/main" id="{86CF123C-E4BD-0046-BC75-54DF7296BA53}"/>
              </a:ext>
            </a:extLst>
          </p:cNvPr>
          <p:cNvSpPr txBox="1"/>
          <p:nvPr/>
        </p:nvSpPr>
        <p:spPr>
          <a:xfrm>
            <a:off x="5934752" y="4185288"/>
            <a:ext cx="2125390" cy="369332"/>
          </a:xfrm>
          <a:prstGeom prst="rect">
            <a:avLst/>
          </a:prstGeom>
          <a:noFill/>
        </p:spPr>
        <p:txBody>
          <a:bodyPr wrap="none" rtlCol="0">
            <a:spAutoFit/>
          </a:bodyPr>
          <a:lstStyle/>
          <a:p>
            <a:r>
              <a:rPr lang="en-US" baseline="30000" dirty="0"/>
              <a:t>208</a:t>
            </a:r>
            <a:r>
              <a:rPr lang="en-US" dirty="0"/>
              <a:t>Pb(</a:t>
            </a:r>
            <a:r>
              <a:rPr lang="en-US" dirty="0" err="1"/>
              <a:t>p,p</a:t>
            </a:r>
            <a:r>
              <a:rPr lang="en-US" dirty="0"/>
              <a:t>) at 61 MeV</a:t>
            </a:r>
            <a:endParaRPr lang="en-US" baseline="30000" dirty="0"/>
          </a:p>
        </p:txBody>
      </p:sp>
      <p:sp>
        <p:nvSpPr>
          <p:cNvPr id="5" name="Oval 4"/>
          <p:cNvSpPr/>
          <p:nvPr/>
        </p:nvSpPr>
        <p:spPr>
          <a:xfrm>
            <a:off x="-12385" y="4122435"/>
            <a:ext cx="9032240" cy="2003628"/>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6CF123C-E4BD-0046-BC75-54DF7296BA53}"/>
              </a:ext>
            </a:extLst>
          </p:cNvPr>
          <p:cNvSpPr txBox="1"/>
          <p:nvPr/>
        </p:nvSpPr>
        <p:spPr>
          <a:xfrm>
            <a:off x="9769313" y="4122435"/>
            <a:ext cx="2125390" cy="369332"/>
          </a:xfrm>
          <a:prstGeom prst="rect">
            <a:avLst/>
          </a:prstGeom>
          <a:noFill/>
        </p:spPr>
        <p:txBody>
          <a:bodyPr wrap="none" rtlCol="0">
            <a:spAutoFit/>
          </a:bodyPr>
          <a:lstStyle/>
          <a:p>
            <a:r>
              <a:rPr lang="en-US" baseline="30000" dirty="0"/>
              <a:t>208</a:t>
            </a:r>
            <a:r>
              <a:rPr lang="en-US" dirty="0"/>
              <a:t>Pb(</a:t>
            </a:r>
            <a:r>
              <a:rPr lang="en-US" dirty="0" err="1"/>
              <a:t>d,p</a:t>
            </a:r>
            <a:r>
              <a:rPr lang="en-US" dirty="0"/>
              <a:t>) at 61 MeV</a:t>
            </a:r>
            <a:endParaRPr lang="en-US" baseline="30000" dirty="0"/>
          </a:p>
        </p:txBody>
      </p:sp>
      <p:sp>
        <p:nvSpPr>
          <p:cNvPr id="6" name="Right Arrow 5"/>
          <p:cNvSpPr/>
          <p:nvPr/>
        </p:nvSpPr>
        <p:spPr>
          <a:xfrm>
            <a:off x="9019855" y="4913570"/>
            <a:ext cx="520385" cy="4001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B4C26F2-8DC6-444E-B19B-5EF40124EC7A}"/>
              </a:ext>
            </a:extLst>
          </p:cNvPr>
          <p:cNvPicPr>
            <a:picLocks noChangeAspect="1"/>
          </p:cNvPicPr>
          <p:nvPr/>
        </p:nvPicPr>
        <p:blipFill>
          <a:blip r:embed="rId7"/>
          <a:stretch>
            <a:fillRect/>
          </a:stretch>
        </p:blipFill>
        <p:spPr>
          <a:xfrm>
            <a:off x="9769313" y="4428803"/>
            <a:ext cx="2295081" cy="1721311"/>
          </a:xfrm>
          <a:prstGeom prst="rect">
            <a:avLst/>
          </a:prstGeom>
        </p:spPr>
      </p:pic>
    </p:spTree>
    <p:extLst>
      <p:ext uri="{BB962C8B-B14F-4D97-AF65-F5344CB8AC3E}">
        <p14:creationId xmlns:p14="http://schemas.microsoft.com/office/powerpoint/2010/main" val="2129490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01850-B1D1-4C44-866C-D3A62EBE9D87}"/>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a:t>
            </a:r>
            <a:r>
              <a:rPr lang="en-US" sz="1400" b="1" dirty="0">
                <a:solidFill>
                  <a:schemeClr val="bg1"/>
                </a:solidFill>
              </a:rPr>
              <a:t>Phys. Rev. C 100, 064615</a:t>
            </a:r>
            <a:r>
              <a:rPr lang="en-US" sz="1400" dirty="0">
                <a:solidFill>
                  <a:schemeClr val="bg1"/>
                </a:solidFill>
              </a:rPr>
              <a:t>	      Reaction Seminar: April 19</a:t>
            </a:r>
            <a:r>
              <a:rPr lang="en-US" sz="1400" baseline="30000" dirty="0">
                <a:solidFill>
                  <a:schemeClr val="bg1"/>
                </a:solidFill>
              </a:rPr>
              <a:t>th</a:t>
            </a:r>
            <a:r>
              <a:rPr lang="en-US" sz="1400" dirty="0">
                <a:solidFill>
                  <a:schemeClr val="bg1"/>
                </a:solidFill>
              </a:rPr>
              <a:t> 2020            8/16		</a:t>
            </a:r>
          </a:p>
        </p:txBody>
      </p:sp>
      <p:pic>
        <p:nvPicPr>
          <p:cNvPr id="3" name="Picture 2" descr="Facility for Rare Isotope Beams (FRIB) | LinkedIn">
            <a:extLst>
              <a:ext uri="{FF2B5EF4-FFF2-40B4-BE49-F238E27FC236}">
                <a16:creationId xmlns:a16="http://schemas.microsoft.com/office/drawing/2014/main" id="{ADB0C196-0F8D-6844-87EF-DED5C8107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0114"/>
            <a:ext cx="707886" cy="7078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BA00119F-7232-4749-A863-C8D1661478E0}"/>
              </a:ext>
            </a:extLst>
          </p:cNvPr>
          <p:cNvSpPr txBox="1"/>
          <p:nvPr/>
        </p:nvSpPr>
        <p:spPr>
          <a:xfrm>
            <a:off x="-1" y="0"/>
            <a:ext cx="12192000" cy="646331"/>
          </a:xfrm>
          <a:prstGeom prst="rect">
            <a:avLst/>
          </a:prstGeom>
          <a:solidFill>
            <a:schemeClr val="accent6">
              <a:lumMod val="50000"/>
            </a:schemeClr>
          </a:solidFill>
        </p:spPr>
        <p:txBody>
          <a:bodyPr wrap="square" rtlCol="0">
            <a:spAutoFit/>
          </a:bodyPr>
          <a:lstStyle/>
          <a:p>
            <a:r>
              <a:rPr lang="en-US" sz="3600" dirty="0">
                <a:solidFill>
                  <a:schemeClr val="bg1"/>
                </a:solidFill>
              </a:rPr>
              <a:t>  Results: Angular Thinning</a:t>
            </a:r>
          </a:p>
        </p:txBody>
      </p:sp>
      <p:pic>
        <p:nvPicPr>
          <p:cNvPr id="6" name="Picture 5" descr="A close up of a map&#10;&#10;Description automatically generated">
            <a:extLst>
              <a:ext uri="{FF2B5EF4-FFF2-40B4-BE49-F238E27FC236}">
                <a16:creationId xmlns:a16="http://schemas.microsoft.com/office/drawing/2014/main" id="{B88ED644-BBC5-7E42-ACD0-13B444CAC19D}"/>
              </a:ext>
            </a:extLst>
          </p:cNvPr>
          <p:cNvPicPr>
            <a:picLocks noChangeAspect="1"/>
          </p:cNvPicPr>
          <p:nvPr/>
        </p:nvPicPr>
        <p:blipFill rotWithShape="1">
          <a:blip r:embed="rId3"/>
          <a:srcRect r="48430" b="74236"/>
          <a:stretch/>
        </p:blipFill>
        <p:spPr>
          <a:xfrm>
            <a:off x="573439" y="1926509"/>
            <a:ext cx="6000142" cy="4070994"/>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FA0C473-2BA0-6343-989E-53D5C5803916}"/>
                  </a:ext>
                </a:extLst>
              </p:cNvPr>
              <p:cNvSpPr txBox="1"/>
              <p:nvPr/>
            </p:nvSpPr>
            <p:spPr>
              <a:xfrm>
                <a:off x="707887" y="818513"/>
                <a:ext cx="8051370" cy="1107996"/>
              </a:xfrm>
              <a:prstGeom prst="rect">
                <a:avLst/>
              </a:prstGeom>
              <a:noFill/>
            </p:spPr>
            <p:txBody>
              <a:bodyPr wrap="square" rtlCol="0">
                <a:spAutoFit/>
              </a:bodyPr>
              <a:lstStyle/>
              <a:p>
                <a:r>
                  <a:rPr lang="en-US" sz="2200" dirty="0">
                    <a:solidFill>
                      <a:schemeClr val="accent1"/>
                    </a:solidFill>
                  </a:rPr>
                  <a:t>Full (blue) use the entire data set for fitting.</a:t>
                </a:r>
              </a:p>
              <a:p>
                <a:r>
                  <a:rPr lang="en-US" sz="2200" dirty="0">
                    <a:solidFill>
                      <a:schemeClr val="accent2"/>
                    </a:solidFill>
                  </a:rPr>
                  <a:t>Forward (orange) drop all data points at angles above 100</a:t>
                </a:r>
                <a14:m>
                  <m:oMath xmlns:m="http://schemas.openxmlformats.org/officeDocument/2006/math">
                    <m:r>
                      <a:rPr lang="en-US" sz="2200" i="1">
                        <a:solidFill>
                          <a:schemeClr val="accent2"/>
                        </a:solidFill>
                        <a:latin typeface="Cambria Math" panose="02040503050406030204" pitchFamily="18" charset="0"/>
                        <a:ea typeface="Cambria Math" panose="02040503050406030204" pitchFamily="18" charset="0"/>
                      </a:rPr>
                      <m:t>°</m:t>
                    </m:r>
                    <m:r>
                      <a:rPr lang="en-US" sz="2200" b="0" i="1" smtClean="0">
                        <a:solidFill>
                          <a:schemeClr val="accent2"/>
                        </a:solidFill>
                        <a:latin typeface="Cambria Math" panose="02040503050406030204" pitchFamily="18" charset="0"/>
                        <a:ea typeface="Cambria Math" panose="02040503050406030204" pitchFamily="18" charset="0"/>
                      </a:rPr>
                      <m:t>.</m:t>
                    </m:r>
                  </m:oMath>
                </a14:m>
                <a:endParaRPr lang="en-US" sz="2200" dirty="0">
                  <a:solidFill>
                    <a:schemeClr val="accent2"/>
                  </a:solidFill>
                </a:endParaRPr>
              </a:p>
              <a:p>
                <a:r>
                  <a:rPr lang="en-US" sz="2200" dirty="0">
                    <a:solidFill>
                      <a:schemeClr val="accent6"/>
                    </a:solidFill>
                  </a:rPr>
                  <a:t>Reduced (green) lower the number of data points by half.</a:t>
                </a:r>
              </a:p>
            </p:txBody>
          </p:sp>
        </mc:Choice>
        <mc:Fallback>
          <p:sp>
            <p:nvSpPr>
              <p:cNvPr id="11" name="TextBox 10">
                <a:extLst>
                  <a:ext uri="{FF2B5EF4-FFF2-40B4-BE49-F238E27FC236}">
                    <a16:creationId xmlns:a16="http://schemas.microsoft.com/office/drawing/2014/main" id="{0FA0C473-2BA0-6343-989E-53D5C5803916}"/>
                  </a:ext>
                </a:extLst>
              </p:cNvPr>
              <p:cNvSpPr txBox="1">
                <a:spLocks noRot="1" noChangeAspect="1" noMove="1" noResize="1" noEditPoints="1" noAdjustHandles="1" noChangeArrowheads="1" noChangeShapeType="1" noTextEdit="1"/>
              </p:cNvSpPr>
              <p:nvPr/>
            </p:nvSpPr>
            <p:spPr>
              <a:xfrm>
                <a:off x="707887" y="818513"/>
                <a:ext cx="8051370" cy="1107996"/>
              </a:xfrm>
              <a:prstGeom prst="rect">
                <a:avLst/>
              </a:prstGeom>
              <a:blipFill>
                <a:blip r:embed="rId4"/>
                <a:stretch>
                  <a:fillRect l="-945" t="-2247" b="-8989"/>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3A5FE600-D6F8-2A4A-8C6A-C1252D26BB9E}"/>
              </a:ext>
            </a:extLst>
          </p:cNvPr>
          <p:cNvSpPr txBox="1"/>
          <p:nvPr/>
        </p:nvSpPr>
        <p:spPr>
          <a:xfrm>
            <a:off x="-1" y="6153182"/>
            <a:ext cx="12192000" cy="707886"/>
          </a:xfrm>
          <a:prstGeom prst="rect">
            <a:avLst/>
          </a:prstGeom>
          <a:solidFill>
            <a:schemeClr val="accent6">
              <a:lumMod val="50000"/>
            </a:schemeClr>
          </a:solidFill>
        </p:spPr>
        <p:txBody>
          <a:bodyPr wrap="square" rtlCol="0">
            <a:spAutoFit/>
          </a:bodyPr>
          <a:lstStyle/>
          <a:p>
            <a:pPr algn="ctr"/>
            <a:endParaRPr lang="en-US" sz="1200" dirty="0">
              <a:solidFill>
                <a:schemeClr val="bg1"/>
              </a:solidFill>
            </a:endParaRPr>
          </a:p>
          <a:p>
            <a:pPr lvl="1"/>
            <a:r>
              <a:rPr lang="en-US" sz="1400" dirty="0">
                <a:solidFill>
                  <a:schemeClr val="bg1"/>
                </a:solidFill>
              </a:rPr>
              <a:t>        M. </a:t>
            </a:r>
            <a:r>
              <a:rPr lang="en-US" sz="1400" dirty="0" err="1">
                <a:solidFill>
                  <a:schemeClr val="bg1"/>
                </a:solidFill>
              </a:rPr>
              <a:t>Catacora</a:t>
            </a:r>
            <a:r>
              <a:rPr lang="en-US" sz="1400" dirty="0">
                <a:solidFill>
                  <a:schemeClr val="bg1"/>
                </a:solidFill>
              </a:rPr>
              <a:t>-Rios, G. B. King, A. E. Lovell and F. M. Nunes			                Reaction Seminar: April 23</a:t>
            </a:r>
            <a:r>
              <a:rPr lang="en-US" sz="1400" baseline="30000" dirty="0">
                <a:solidFill>
                  <a:schemeClr val="bg1"/>
                </a:solidFill>
              </a:rPr>
              <a:t>rd</a:t>
            </a:r>
            <a:r>
              <a:rPr lang="en-US" sz="1400" dirty="0">
                <a:solidFill>
                  <a:schemeClr val="bg1"/>
                </a:solidFill>
              </a:rPr>
              <a:t> 2020                     9/24		</a:t>
            </a:r>
          </a:p>
        </p:txBody>
      </p:sp>
      <p:pic>
        <p:nvPicPr>
          <p:cNvPr id="14" name="Picture 4" descr="FRIB Theory Alliance Inaugural Meeting (March 31, 2016 - April 1 ...">
            <a:extLst>
              <a:ext uri="{FF2B5EF4-FFF2-40B4-BE49-F238E27FC236}">
                <a16:creationId xmlns:a16="http://schemas.microsoft.com/office/drawing/2014/main" id="{F451636C-A1C9-714A-A302-2772EA3C2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56239"/>
            <a:ext cx="573439" cy="70177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id="{6E38F7AD-F15C-6B4D-9BA7-EBAC2F6AE5EE}"/>
              </a:ext>
            </a:extLst>
          </p:cNvPr>
          <p:cNvPicPr>
            <a:picLocks noChangeAspect="1"/>
          </p:cNvPicPr>
          <p:nvPr/>
        </p:nvPicPr>
        <p:blipFill>
          <a:blip r:embed="rId6"/>
          <a:stretch>
            <a:fillRect/>
          </a:stretch>
        </p:blipFill>
        <p:spPr>
          <a:xfrm>
            <a:off x="8759257" y="1000107"/>
            <a:ext cx="3247758" cy="2435819"/>
          </a:xfrm>
          <a:prstGeom prst="rect">
            <a:avLst/>
          </a:prstGeom>
        </p:spPr>
      </p:pic>
      <p:pic>
        <p:nvPicPr>
          <p:cNvPr id="15" name="Picture 14" descr="A close up of a map&#10;&#10;Description automatically generated">
            <a:extLst>
              <a:ext uri="{FF2B5EF4-FFF2-40B4-BE49-F238E27FC236}">
                <a16:creationId xmlns:a16="http://schemas.microsoft.com/office/drawing/2014/main" id="{8DD02CD6-8A87-C14F-AC26-99A805D92807}"/>
              </a:ext>
            </a:extLst>
          </p:cNvPr>
          <p:cNvPicPr>
            <a:picLocks noChangeAspect="1"/>
          </p:cNvPicPr>
          <p:nvPr/>
        </p:nvPicPr>
        <p:blipFill rotWithShape="1">
          <a:blip r:embed="rId3"/>
          <a:srcRect l="48809" b="74291"/>
          <a:stretch/>
        </p:blipFill>
        <p:spPr>
          <a:xfrm>
            <a:off x="6259332" y="3206687"/>
            <a:ext cx="4087633" cy="2779119"/>
          </a:xfrm>
          <a:prstGeom prst="rect">
            <a:avLst/>
          </a:prstGeom>
        </p:spPr>
      </p:pic>
      <p:sp>
        <p:nvSpPr>
          <p:cNvPr id="22" name="TextBox 21">
            <a:extLst>
              <a:ext uri="{FF2B5EF4-FFF2-40B4-BE49-F238E27FC236}">
                <a16:creationId xmlns:a16="http://schemas.microsoft.com/office/drawing/2014/main" id="{23D66173-BE3F-A548-87D8-18858A9C2B57}"/>
              </a:ext>
            </a:extLst>
          </p:cNvPr>
          <p:cNvSpPr txBox="1"/>
          <p:nvPr/>
        </p:nvSpPr>
        <p:spPr>
          <a:xfrm>
            <a:off x="2303007" y="4844629"/>
            <a:ext cx="2125390" cy="369332"/>
          </a:xfrm>
          <a:prstGeom prst="rect">
            <a:avLst/>
          </a:prstGeom>
          <a:noFill/>
        </p:spPr>
        <p:txBody>
          <a:bodyPr wrap="none" rtlCol="0">
            <a:spAutoFit/>
          </a:bodyPr>
          <a:lstStyle/>
          <a:p>
            <a:r>
              <a:rPr lang="en-US" baseline="30000" dirty="0"/>
              <a:t>208</a:t>
            </a:r>
            <a:r>
              <a:rPr lang="en-US" dirty="0"/>
              <a:t>Pb(</a:t>
            </a:r>
            <a:r>
              <a:rPr lang="en-US" dirty="0" err="1"/>
              <a:t>n,n</a:t>
            </a:r>
            <a:r>
              <a:rPr lang="en-US" dirty="0"/>
              <a:t>) at 30 MeV</a:t>
            </a:r>
            <a:endParaRPr lang="en-US" baseline="30000" dirty="0"/>
          </a:p>
        </p:txBody>
      </p:sp>
      <p:sp>
        <p:nvSpPr>
          <p:cNvPr id="29" name="TextBox 28">
            <a:extLst>
              <a:ext uri="{FF2B5EF4-FFF2-40B4-BE49-F238E27FC236}">
                <a16:creationId xmlns:a16="http://schemas.microsoft.com/office/drawing/2014/main" id="{77DC9018-D396-E84A-B29F-696E61217726}"/>
              </a:ext>
            </a:extLst>
          </p:cNvPr>
          <p:cNvSpPr txBox="1"/>
          <p:nvPr/>
        </p:nvSpPr>
        <p:spPr>
          <a:xfrm>
            <a:off x="9518678" y="751949"/>
            <a:ext cx="2146742" cy="369332"/>
          </a:xfrm>
          <a:prstGeom prst="rect">
            <a:avLst/>
          </a:prstGeom>
          <a:noFill/>
        </p:spPr>
        <p:txBody>
          <a:bodyPr wrap="none" rtlCol="0">
            <a:spAutoFit/>
          </a:bodyPr>
          <a:lstStyle/>
          <a:p>
            <a:r>
              <a:rPr lang="en-US" baseline="30000" dirty="0"/>
              <a:t>208</a:t>
            </a:r>
            <a:r>
              <a:rPr lang="en-US" dirty="0"/>
              <a:t>Pb(</a:t>
            </a:r>
            <a:r>
              <a:rPr lang="en-US" dirty="0" err="1"/>
              <a:t>n,n</a:t>
            </a:r>
            <a:r>
              <a:rPr lang="en-US" dirty="0"/>
              <a:t>) @ 30 MeV</a:t>
            </a:r>
          </a:p>
        </p:txBody>
      </p:sp>
      <p:sp>
        <p:nvSpPr>
          <p:cNvPr id="19" name="Rectangle 18">
            <a:extLst>
              <a:ext uri="{FF2B5EF4-FFF2-40B4-BE49-F238E27FC236}">
                <a16:creationId xmlns:a16="http://schemas.microsoft.com/office/drawing/2014/main" id="{8124160A-B4E5-0144-84F5-C1F6D0B3C3E9}"/>
              </a:ext>
            </a:extLst>
          </p:cNvPr>
          <p:cNvSpPr/>
          <p:nvPr/>
        </p:nvSpPr>
        <p:spPr>
          <a:xfrm>
            <a:off x="901206" y="5885598"/>
            <a:ext cx="6502400" cy="307777"/>
          </a:xfrm>
          <a:prstGeom prst="rect">
            <a:avLst/>
          </a:prstGeom>
        </p:spPr>
        <p:txBody>
          <a:bodyPr wrap="square">
            <a:spAutoFit/>
          </a:bodyPr>
          <a:lstStyle/>
          <a:p>
            <a:r>
              <a:rPr lang="en-US" sz="1400" dirty="0"/>
              <a:t>M. </a:t>
            </a:r>
            <a:r>
              <a:rPr lang="en-US" sz="1400" dirty="0" err="1"/>
              <a:t>Catacora</a:t>
            </a:r>
            <a:r>
              <a:rPr lang="en-US" sz="1400" dirty="0"/>
              <a:t>-Rios, G. B. King, A. E. Lovell, and F. M. Nunes Phys. Rev. C 100, 064615</a:t>
            </a:r>
          </a:p>
        </p:txBody>
      </p:sp>
    </p:spTree>
    <p:extLst>
      <p:ext uri="{BB962C8B-B14F-4D97-AF65-F5344CB8AC3E}">
        <p14:creationId xmlns:p14="http://schemas.microsoft.com/office/powerpoint/2010/main" val="3178017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5014</TotalTime>
  <Words>3832</Words>
  <Application>Microsoft Macintosh PowerPoint</Application>
  <PresentationFormat>Widescreen</PresentationFormat>
  <Paragraphs>332</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Cambria Math</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Catacorarios, Manuel</dc:creator>
  <cp:lastModifiedBy>Catacorarios, Manuel</cp:lastModifiedBy>
  <cp:revision>112</cp:revision>
  <dcterms:created xsi:type="dcterms:W3CDTF">2020-04-20T02:35:53Z</dcterms:created>
  <dcterms:modified xsi:type="dcterms:W3CDTF">2020-04-23T15:06:06Z</dcterms:modified>
</cp:coreProperties>
</file>